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vml" ContentType="application/vnd.openxmlformats-officedocument.vmlDrawing"/>
  <Default Extension="wdp" ContentType="image/vnd.ms-photo"/>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2.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theme/theme3.xml" ContentType="application/vnd.openxmlformats-officedocument.theme+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671" r:id="rId4"/>
    <p:sldMasterId id="2147484642" r:id="rId5"/>
    <p:sldMasterId id="2147484710" r:id="rId6"/>
    <p:sldMasterId id="2147484731" r:id="rId7"/>
  </p:sldMasterIdLst>
  <p:notesMasterIdLst>
    <p:notesMasterId r:id="rId40"/>
  </p:notesMasterIdLst>
  <p:handoutMasterIdLst>
    <p:handoutMasterId r:id="rId41"/>
  </p:handoutMasterIdLst>
  <p:sldIdLst>
    <p:sldId id="1808" r:id="rId8"/>
    <p:sldId id="1810" r:id="rId9"/>
    <p:sldId id="1660" r:id="rId10"/>
    <p:sldId id="1809" r:id="rId11"/>
    <p:sldId id="2052" r:id="rId12"/>
    <p:sldId id="2053" r:id="rId13"/>
    <p:sldId id="4259" r:id="rId14"/>
    <p:sldId id="4260" r:id="rId15"/>
    <p:sldId id="4261" r:id="rId16"/>
    <p:sldId id="2072" r:id="rId17"/>
    <p:sldId id="2066" r:id="rId18"/>
    <p:sldId id="2067" r:id="rId19"/>
    <p:sldId id="2068" r:id="rId20"/>
    <p:sldId id="2073" r:id="rId21"/>
    <p:sldId id="2071" r:id="rId22"/>
    <p:sldId id="2074" r:id="rId23"/>
    <p:sldId id="2075" r:id="rId24"/>
    <p:sldId id="2076" r:id="rId25"/>
    <p:sldId id="2077" r:id="rId26"/>
    <p:sldId id="2078" r:id="rId27"/>
    <p:sldId id="2079" r:id="rId28"/>
    <p:sldId id="1720" r:id="rId29"/>
    <p:sldId id="1670" r:id="rId30"/>
    <p:sldId id="1811" r:id="rId31"/>
    <p:sldId id="1548" r:id="rId32"/>
    <p:sldId id="1635" r:id="rId33"/>
    <p:sldId id="1813" r:id="rId34"/>
    <p:sldId id="1814" r:id="rId35"/>
    <p:sldId id="1815" r:id="rId36"/>
    <p:sldId id="1816" r:id="rId37"/>
    <p:sldId id="4262" r:id="rId38"/>
    <p:sldId id="1532" r:id="rId39"/>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Guides and Guidelines - Delete this section and slides before distributing" id="{A0252C9D-1D6B-42F9-BA63-F39DC4D8B635}">
          <p14:sldIdLst/>
        </p14:section>
        <p14:section name="Light Gray Template" id="{A073DAE3-B461-442F-A3D3-6642BD875E45}">
          <p14:sldIdLst>
            <p14:sldId id="1808"/>
            <p14:sldId id="1810"/>
            <p14:sldId id="1660"/>
            <p14:sldId id="1809"/>
            <p14:sldId id="2052"/>
            <p14:sldId id="2053"/>
            <p14:sldId id="4259"/>
            <p14:sldId id="4260"/>
            <p14:sldId id="4261"/>
            <p14:sldId id="2072"/>
            <p14:sldId id="2066"/>
            <p14:sldId id="2067"/>
            <p14:sldId id="2068"/>
            <p14:sldId id="2073"/>
            <p14:sldId id="2071"/>
            <p14:sldId id="2074"/>
            <p14:sldId id="2075"/>
            <p14:sldId id="2076"/>
            <p14:sldId id="2077"/>
            <p14:sldId id="2078"/>
            <p14:sldId id="2079"/>
            <p14:sldId id="1720"/>
            <p14:sldId id="1670"/>
            <p14:sldId id="1811"/>
            <p14:sldId id="1548"/>
            <p14:sldId id="1635"/>
            <p14:sldId id="1813"/>
            <p14:sldId id="1814"/>
            <p14:sldId id="1815"/>
            <p14:sldId id="1816"/>
            <p14:sldId id="4262"/>
            <p14:sldId id="1532"/>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4"/>
    <a:srgbClr val="FFFFFF"/>
    <a:srgbClr val="1A1A1A"/>
    <a:srgbClr val="EAEAEA"/>
    <a:srgbClr val="107C10"/>
    <a:srgbClr val="004B50"/>
    <a:srgbClr val="008272"/>
    <a:srgbClr val="00BCF2"/>
    <a:srgbClr val="00188F"/>
    <a:srgbClr val="0D0D0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162" autoAdjust="0"/>
    <p:restoredTop sz="60602" autoAdjust="0"/>
  </p:normalViewPr>
  <p:slideViewPr>
    <p:cSldViewPr snapToGrid="0">
      <p:cViewPr varScale="1">
        <p:scale>
          <a:sx n="69" d="100"/>
          <a:sy n="69" d="100"/>
        </p:scale>
        <p:origin x="2298" y="66"/>
      </p:cViewPr>
      <p:guideLst/>
    </p:cSldViewPr>
  </p:slideViewPr>
  <p:outlineViewPr>
    <p:cViewPr>
      <p:scale>
        <a:sx n="33" d="100"/>
        <a:sy n="33" d="100"/>
      </p:scale>
      <p:origin x="0" y="-6516"/>
    </p:cViewPr>
  </p:outlineViewPr>
  <p:notesTextViewPr>
    <p:cViewPr>
      <p:scale>
        <a:sx n="3" d="2"/>
        <a:sy n="3" d="2"/>
      </p:scale>
      <p:origin x="0" y="0"/>
    </p:cViewPr>
  </p:notesTextViewPr>
  <p:sorterViewPr>
    <p:cViewPr varScale="1">
      <p:scale>
        <a:sx n="100" d="100"/>
        <a:sy n="100" d="100"/>
      </p:scale>
      <p:origin x="0" y="0"/>
    </p:cViewPr>
  </p:sorterViewPr>
  <p:notesViewPr>
    <p:cSldViewPr snapToGrid="0" showGuides="1">
      <p:cViewPr varScale="1">
        <p:scale>
          <a:sx n="75" d="100"/>
          <a:sy n="75" d="100"/>
        </p:scale>
        <p:origin x="2766" y="3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commentAuthors" Target="commentAuthor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9.xml"/><Relationship Id="rId29" Type="http://schemas.openxmlformats.org/officeDocument/2006/relationships/slide" Target="slides/slide22.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notesMaster" Target="notesMasters/notesMaster1.xml"/><Relationship Id="rId45"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presProps" Target="presProps.xml"/><Relationship Id="rId8" Type="http://schemas.openxmlformats.org/officeDocument/2006/relationships/slide" Target="slides/slide1.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tableStyles" Target="tableStyles.xml"/><Relationship Id="rId20" Type="http://schemas.openxmlformats.org/officeDocument/2006/relationships/slide" Target="slides/slide13.xml"/><Relationship Id="rId41" Type="http://schemas.openxmlformats.org/officeDocument/2006/relationships/handoutMaster" Target="handoutMasters/handout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1.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3/22/2019 1:11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3/22/2019 1:11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www.thinkmax.com/en/Blog/2018/01/12/Building-a-longstanding-roadmap" TargetMode="External"/><Relationship Id="rId2" Type="http://schemas.openxmlformats.org/officeDocument/2006/relationships/slide" Target="../slides/slide4.xml"/><Relationship Id="rId1" Type="http://schemas.openxmlformats.org/officeDocument/2006/relationships/notesMaster" Target="../notesMasters/notesMaster1.xml"/><Relationship Id="rId4" Type="http://schemas.openxmlformats.org/officeDocument/2006/relationships/hyperlink" Target="https://www.thinkmax.com/en/Insights/Five-Essential-Qualities-of-an-Awesome-ERP-Partner"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072DC8-D49D-432C-9D46-A7718B5F5490}" type="datetime8">
              <a:rPr lang="en-US" smtClean="0"/>
              <a:t>3/22/2019 1:11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17201927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3/22/2019 1:11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31522865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GB" dirty="0"/>
          </a:p>
        </p:txBody>
      </p:sp>
      <p:sp>
        <p:nvSpPr>
          <p:cNvPr id="4" name="Marcador de encabezado 3"/>
          <p:cNvSpPr>
            <a:spLocks noGrp="1"/>
          </p:cNvSpPr>
          <p:nvPr>
            <p:ph type="hdr" sz="quarter"/>
          </p:nvPr>
        </p:nvSpPr>
        <p:spPr/>
        <p:txBody>
          <a:bodyPr/>
          <a:lstStyle/>
          <a:p>
            <a:endParaRPr lang="en-US" dirty="0"/>
          </a:p>
        </p:txBody>
      </p:sp>
      <p:sp>
        <p:nvSpPr>
          <p:cNvPr id="5" name="Marcador de pie de página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Marcador de fecha 5"/>
          <p:cNvSpPr>
            <a:spLocks noGrp="1"/>
          </p:cNvSpPr>
          <p:nvPr>
            <p:ph type="dt" idx="1"/>
          </p:nvPr>
        </p:nvSpPr>
        <p:spPr/>
        <p:txBody>
          <a:bodyPr/>
          <a:lstStyle/>
          <a:p>
            <a:fld id="{386CE63F-9E7F-4C04-9D0D-FCA25A8E9E86}" type="datetime8">
              <a:rPr lang="en-US" smtClean="0"/>
              <a:t>3/22/2019 1:11 PM</a:t>
            </a:fld>
            <a:endParaRPr lang="en-US" dirty="0"/>
          </a:p>
        </p:txBody>
      </p:sp>
      <p:sp>
        <p:nvSpPr>
          <p:cNvPr id="7" name="Marcador de número de diapositiva 6"/>
          <p:cNvSpPr>
            <a:spLocks noGrp="1"/>
          </p:cNvSpPr>
          <p:nvPr>
            <p:ph type="sldNum" sz="quarter" idx="5"/>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4153703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GB" dirty="0"/>
              <a:t>(introduction)</a:t>
            </a:r>
          </a:p>
          <a:p>
            <a:r>
              <a:rPr lang="en-GB" dirty="0"/>
              <a:t>This first, tentative step into the cloud relies on safe technologies—technologies that apply in simple ways to applications and parts of applications that are typically less mission critical.</a:t>
            </a:r>
          </a:p>
          <a:p>
            <a:r>
              <a:rPr lang="en-GB" dirty="0"/>
              <a:t>(finally)</a:t>
            </a:r>
          </a:p>
          <a:p>
            <a:r>
              <a:rPr lang="en-GB" sz="882" b="0" i="0" kern="1200" dirty="0">
                <a:solidFill>
                  <a:schemeClr val="tx1"/>
                </a:solidFill>
                <a:effectLst/>
                <a:latin typeface="Segoe UI Light" pitchFamily="34" charset="0"/>
                <a:ea typeface="+mn-ea"/>
                <a:cs typeface="+mn-cs"/>
              </a:rPr>
              <a:t>This level usually starts as a one-off experiment, where one or more teams conduct stand-alone migrations. No cloud policies are created at this point; instead it’s all about figuring out exactly what the cloud </a:t>
            </a:r>
            <a:r>
              <a:rPr lang="en-GB" sz="882" b="0" i="1" kern="1200" dirty="0">
                <a:solidFill>
                  <a:schemeClr val="tx1"/>
                </a:solidFill>
                <a:effectLst/>
                <a:latin typeface="Segoe UI Light" pitchFamily="34" charset="0"/>
                <a:ea typeface="+mn-ea"/>
                <a:cs typeface="+mn-cs"/>
              </a:rPr>
              <a:t>is</a:t>
            </a:r>
            <a:r>
              <a:rPr lang="en-GB" sz="882" b="0" i="0" kern="1200" dirty="0">
                <a:solidFill>
                  <a:schemeClr val="tx1"/>
                </a:solidFill>
                <a:effectLst/>
                <a:latin typeface="Segoe UI Light" pitchFamily="34" charset="0"/>
                <a:ea typeface="+mn-ea"/>
                <a:cs typeface="+mn-cs"/>
              </a:rPr>
              <a:t>.</a:t>
            </a:r>
            <a:endParaRPr lang="en-GB" dirty="0"/>
          </a:p>
        </p:txBody>
      </p:sp>
      <p:sp>
        <p:nvSpPr>
          <p:cNvPr id="4" name="Marcador de encabezado 3"/>
          <p:cNvSpPr>
            <a:spLocks noGrp="1"/>
          </p:cNvSpPr>
          <p:nvPr>
            <p:ph type="hdr" sz="quarter"/>
          </p:nvPr>
        </p:nvSpPr>
        <p:spPr/>
        <p:txBody>
          <a:bodyPr/>
          <a:lstStyle/>
          <a:p>
            <a:endParaRPr lang="en-US" dirty="0"/>
          </a:p>
        </p:txBody>
      </p:sp>
      <p:sp>
        <p:nvSpPr>
          <p:cNvPr id="5" name="Marcador de pie de página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Marcador de fecha 5"/>
          <p:cNvSpPr>
            <a:spLocks noGrp="1"/>
          </p:cNvSpPr>
          <p:nvPr>
            <p:ph type="dt" idx="1"/>
          </p:nvPr>
        </p:nvSpPr>
        <p:spPr/>
        <p:txBody>
          <a:bodyPr/>
          <a:lstStyle/>
          <a:p>
            <a:fld id="{386CE63F-9E7F-4C04-9D0D-FCA25A8E9E86}" type="datetime8">
              <a:rPr lang="en-US" smtClean="0"/>
              <a:t>3/22/2019 1:11 PM</a:t>
            </a:fld>
            <a:endParaRPr lang="en-US" dirty="0"/>
          </a:p>
        </p:txBody>
      </p:sp>
      <p:sp>
        <p:nvSpPr>
          <p:cNvPr id="7" name="Marcador de número de diapositiva 6"/>
          <p:cNvSpPr>
            <a:spLocks noGrp="1"/>
          </p:cNvSpPr>
          <p:nvPr>
            <p:ph type="sldNum" sz="quarter" idx="5"/>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25765445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GB" dirty="0"/>
              <a:t>This is when policies on how the cloud can be used within a company begin to be formed. The precise nature of these guidelines, from formal policies to ad-hoc “company culture” understandings, don’t matter that much. What’s important is that the entire company is involved and all stakeholders have input.</a:t>
            </a:r>
          </a:p>
        </p:txBody>
      </p:sp>
      <p:sp>
        <p:nvSpPr>
          <p:cNvPr id="4" name="Marcador de encabezado 3"/>
          <p:cNvSpPr>
            <a:spLocks noGrp="1"/>
          </p:cNvSpPr>
          <p:nvPr>
            <p:ph type="hdr" sz="quarter"/>
          </p:nvPr>
        </p:nvSpPr>
        <p:spPr/>
        <p:txBody>
          <a:bodyPr/>
          <a:lstStyle/>
          <a:p>
            <a:endParaRPr lang="en-US" dirty="0"/>
          </a:p>
        </p:txBody>
      </p:sp>
      <p:sp>
        <p:nvSpPr>
          <p:cNvPr id="5" name="Marcador de pie de página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Marcador de fecha 5"/>
          <p:cNvSpPr>
            <a:spLocks noGrp="1"/>
          </p:cNvSpPr>
          <p:nvPr>
            <p:ph type="dt" idx="1"/>
          </p:nvPr>
        </p:nvSpPr>
        <p:spPr/>
        <p:txBody>
          <a:bodyPr/>
          <a:lstStyle/>
          <a:p>
            <a:fld id="{386CE63F-9E7F-4C04-9D0D-FCA25A8E9E86}" type="datetime8">
              <a:rPr lang="en-US" smtClean="0"/>
              <a:t>3/22/2019 1:11 PM</a:t>
            </a:fld>
            <a:endParaRPr lang="en-US" dirty="0"/>
          </a:p>
        </p:txBody>
      </p:sp>
      <p:sp>
        <p:nvSpPr>
          <p:cNvPr id="7" name="Marcador de número de diapositiva 6"/>
          <p:cNvSpPr>
            <a:spLocks noGrp="1"/>
          </p:cNvSpPr>
          <p:nvPr>
            <p:ph type="sldNum" sz="quarter" idx="5"/>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39425871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GB" dirty="0"/>
              <a:t>(introduction)</a:t>
            </a:r>
          </a:p>
          <a:p>
            <a:r>
              <a:rPr lang="en-GB" dirty="0"/>
              <a:t>The third stage of cloud maturity comes when an organization begins to replace on-premise servers and other backend resources. These are still simple lift-and-shift applications, with a basic philosophy of “Let’s just move an application to the cloud and see what happens.”</a:t>
            </a:r>
          </a:p>
          <a:p>
            <a:endParaRPr lang="en-GB" dirty="0"/>
          </a:p>
          <a:p>
            <a:r>
              <a:rPr lang="en-GB" dirty="0"/>
              <a:t>Advantages: (in the sentence “the organization begins to enjoy actual advantages)</a:t>
            </a:r>
          </a:p>
          <a:p>
            <a:r>
              <a:rPr lang="en-GB" dirty="0"/>
              <a:t>lowered costs, increased flexibility, etc.</a:t>
            </a:r>
          </a:p>
          <a:p>
            <a:endParaRPr lang="en-GB" dirty="0"/>
          </a:p>
          <a:p>
            <a:r>
              <a:rPr lang="en-GB" b="1" dirty="0"/>
              <a:t>FINALLY:</a:t>
            </a:r>
          </a:p>
          <a:p>
            <a:r>
              <a:rPr lang="en-GB" sz="882" b="0" i="0" kern="1200" dirty="0">
                <a:solidFill>
                  <a:schemeClr val="tx1"/>
                </a:solidFill>
                <a:effectLst/>
                <a:latin typeface="Segoe UI Light" pitchFamily="34" charset="0"/>
                <a:ea typeface="+mn-ea"/>
                <a:cs typeface="+mn-cs"/>
              </a:rPr>
              <a:t>Be warned, however: Level 3 can be a danger point. If organizations attempt to evaluate the value of running applications in the cloud at this stage, they may find they’re bearing the costs of the cloud without enjoying the corresponding benefits. That can cause companies to give up and regard their entire cloud effort as a failure.</a:t>
            </a:r>
            <a:endParaRPr lang="en-GB" b="0" dirty="0"/>
          </a:p>
        </p:txBody>
      </p:sp>
      <p:sp>
        <p:nvSpPr>
          <p:cNvPr id="4" name="Marcador de encabezado 3"/>
          <p:cNvSpPr>
            <a:spLocks noGrp="1"/>
          </p:cNvSpPr>
          <p:nvPr>
            <p:ph type="hdr" sz="quarter"/>
          </p:nvPr>
        </p:nvSpPr>
        <p:spPr/>
        <p:txBody>
          <a:bodyPr/>
          <a:lstStyle/>
          <a:p>
            <a:endParaRPr lang="en-US" dirty="0"/>
          </a:p>
        </p:txBody>
      </p:sp>
      <p:sp>
        <p:nvSpPr>
          <p:cNvPr id="5" name="Marcador de pie de página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Marcador de fecha 5"/>
          <p:cNvSpPr>
            <a:spLocks noGrp="1"/>
          </p:cNvSpPr>
          <p:nvPr>
            <p:ph type="dt" idx="1"/>
          </p:nvPr>
        </p:nvSpPr>
        <p:spPr/>
        <p:txBody>
          <a:bodyPr/>
          <a:lstStyle/>
          <a:p>
            <a:fld id="{386CE63F-9E7F-4C04-9D0D-FCA25A8E9E86}" type="datetime8">
              <a:rPr lang="en-US" smtClean="0"/>
              <a:t>3/22/2019 1:11 PM</a:t>
            </a:fld>
            <a:endParaRPr lang="en-US" dirty="0"/>
          </a:p>
        </p:txBody>
      </p:sp>
      <p:sp>
        <p:nvSpPr>
          <p:cNvPr id="7" name="Marcador de número de diapositiva 6"/>
          <p:cNvSpPr>
            <a:spLocks noGrp="1"/>
          </p:cNvSpPr>
          <p:nvPr>
            <p:ph type="sldNum" sz="quarter" idx="5"/>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13603856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GB" sz="882" b="0" i="0" kern="1200" dirty="0">
                <a:solidFill>
                  <a:schemeClr val="tx1"/>
                </a:solidFill>
                <a:effectLst/>
                <a:latin typeface="Segoe UI Light" pitchFamily="34" charset="0"/>
                <a:ea typeface="+mn-ea"/>
                <a:cs typeface="+mn-cs"/>
              </a:rPr>
              <a:t>(introduction)</a:t>
            </a:r>
          </a:p>
          <a:p>
            <a:r>
              <a:rPr lang="en-GB" sz="882" b="0" i="0" kern="1200" dirty="0">
                <a:solidFill>
                  <a:schemeClr val="tx1"/>
                </a:solidFill>
                <a:effectLst/>
                <a:latin typeface="Segoe UI Light" pitchFamily="34" charset="0"/>
                <a:ea typeface="+mn-ea"/>
                <a:cs typeface="+mn-cs"/>
              </a:rPr>
              <a:t>Of course, the cloud is much more than just a place to host applications on servers outside of a company’s data centres. At Level 4, organizations begin to take advantage of some of the cloud’s value-added services.</a:t>
            </a:r>
          </a:p>
          <a:p>
            <a:endParaRPr lang="en-GB" sz="882" b="0" i="0" kern="1200" dirty="0">
              <a:solidFill>
                <a:schemeClr val="tx1"/>
              </a:solidFill>
              <a:effectLst/>
              <a:latin typeface="Segoe UI Light" pitchFamily="34" charset="0"/>
              <a:ea typeface="+mn-ea"/>
              <a:cs typeface="+mn-cs"/>
            </a:endParaRPr>
          </a:p>
          <a:p>
            <a:r>
              <a:rPr lang="en-GB" sz="882" b="0" i="0" kern="1200" dirty="0">
                <a:solidFill>
                  <a:schemeClr val="tx1"/>
                </a:solidFill>
                <a:effectLst/>
                <a:latin typeface="Segoe UI Light" pitchFamily="34" charset="0"/>
                <a:ea typeface="+mn-ea"/>
                <a:cs typeface="+mn-cs"/>
              </a:rPr>
              <a:t>(after the first paragraph) </a:t>
            </a:r>
          </a:p>
          <a:p>
            <a:r>
              <a:rPr lang="en-GB" dirty="0"/>
              <a:t>This is when organizations take advantage of managed services in the cloud, including services like Amazon Relational Database Service (RDS) and Amazon Aurora. They may also look at services like Amazon Elastic Beanstalk and Amazon Elasticsearch Service to provide even higher value services to their applications.</a:t>
            </a:r>
          </a:p>
        </p:txBody>
      </p:sp>
      <p:sp>
        <p:nvSpPr>
          <p:cNvPr id="4" name="Marcador de encabezado 3"/>
          <p:cNvSpPr>
            <a:spLocks noGrp="1"/>
          </p:cNvSpPr>
          <p:nvPr>
            <p:ph type="hdr" sz="quarter"/>
          </p:nvPr>
        </p:nvSpPr>
        <p:spPr/>
        <p:txBody>
          <a:bodyPr/>
          <a:lstStyle/>
          <a:p>
            <a:endParaRPr lang="en-US" dirty="0"/>
          </a:p>
        </p:txBody>
      </p:sp>
      <p:sp>
        <p:nvSpPr>
          <p:cNvPr id="5" name="Marcador de pie de página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Marcador de fecha 5"/>
          <p:cNvSpPr>
            <a:spLocks noGrp="1"/>
          </p:cNvSpPr>
          <p:nvPr>
            <p:ph type="dt" idx="1"/>
          </p:nvPr>
        </p:nvSpPr>
        <p:spPr/>
        <p:txBody>
          <a:bodyPr/>
          <a:lstStyle/>
          <a:p>
            <a:fld id="{386CE63F-9E7F-4C04-9D0D-FCA25A8E9E86}" type="datetime8">
              <a:rPr lang="en-US" smtClean="0"/>
              <a:t>3/22/2019 1:11 PM</a:t>
            </a:fld>
            <a:endParaRPr lang="en-US" dirty="0"/>
          </a:p>
        </p:txBody>
      </p:sp>
      <p:sp>
        <p:nvSpPr>
          <p:cNvPr id="7" name="Marcador de número de diapositiva 6"/>
          <p:cNvSpPr>
            <a:spLocks noGrp="1"/>
          </p:cNvSpPr>
          <p:nvPr>
            <p:ph type="sldNum" sz="quarter" idx="5"/>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28391437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GB" dirty="0"/>
              <a:t>Once a company becomes a cloud-enabled organization, it can look to leverage high-value, cloud-specific services. Uniquely available in cloud-based environments, these services are designed for the dynamic cloud. They include serverless computing (such as AWS Lambda), highly scalable schema less databases (such as Amazon DynamoDB), data warehousing (Amazon Redshift), and other generalized services, such as queuing (Amazon Simple Queue Service, or SQS) and notification (Amazon Simple Notification Service, or SNS) services.</a:t>
            </a:r>
          </a:p>
          <a:p>
            <a:endParaRPr lang="en-GB" dirty="0"/>
          </a:p>
        </p:txBody>
      </p:sp>
      <p:sp>
        <p:nvSpPr>
          <p:cNvPr id="4" name="Marcador de encabezado 3"/>
          <p:cNvSpPr>
            <a:spLocks noGrp="1"/>
          </p:cNvSpPr>
          <p:nvPr>
            <p:ph type="hdr" sz="quarter"/>
          </p:nvPr>
        </p:nvSpPr>
        <p:spPr/>
        <p:txBody>
          <a:bodyPr/>
          <a:lstStyle/>
          <a:p>
            <a:endParaRPr lang="en-US" dirty="0"/>
          </a:p>
        </p:txBody>
      </p:sp>
      <p:sp>
        <p:nvSpPr>
          <p:cNvPr id="5" name="Marcador de pie de página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Marcador de fecha 5"/>
          <p:cNvSpPr>
            <a:spLocks noGrp="1"/>
          </p:cNvSpPr>
          <p:nvPr>
            <p:ph type="dt" idx="1"/>
          </p:nvPr>
        </p:nvSpPr>
        <p:spPr/>
        <p:txBody>
          <a:bodyPr/>
          <a:lstStyle/>
          <a:p>
            <a:fld id="{386CE63F-9E7F-4C04-9D0D-FCA25A8E9E86}" type="datetime8">
              <a:rPr lang="en-US" smtClean="0"/>
              <a:t>3/22/2019 1:11 PM</a:t>
            </a:fld>
            <a:endParaRPr lang="en-US" dirty="0"/>
          </a:p>
        </p:txBody>
      </p:sp>
      <p:sp>
        <p:nvSpPr>
          <p:cNvPr id="7" name="Marcador de número de diapositiva 6"/>
          <p:cNvSpPr>
            <a:spLocks noGrp="1"/>
          </p:cNvSpPr>
          <p:nvPr>
            <p:ph type="sldNum" sz="quarter" idx="5"/>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28652780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GB" dirty="0"/>
              <a:t>This is the ultimate maturity level of cloud adoption. When an organization reaches Level 6, the cloud is meeting most if not all of its data </a:t>
            </a:r>
            <a:r>
              <a:rPr lang="en-GB" dirty="0" err="1"/>
              <a:t>center</a:t>
            </a:r>
            <a:r>
              <a:rPr lang="en-GB" dirty="0"/>
              <a:t> needs, and also provides additional value-added services. This prompts many companies to ask the next obvious question: “Why do we need our own data </a:t>
            </a:r>
            <a:r>
              <a:rPr lang="en-GB" dirty="0" err="1"/>
              <a:t>centers</a:t>
            </a:r>
            <a:r>
              <a:rPr lang="en-GB" dirty="0"/>
              <a:t>? Why do we need to be in the business of running a data </a:t>
            </a:r>
            <a:r>
              <a:rPr lang="en-GB" dirty="0" err="1"/>
              <a:t>center</a:t>
            </a:r>
            <a:r>
              <a:rPr lang="en-GB" dirty="0"/>
              <a:t> at all?”</a:t>
            </a:r>
          </a:p>
        </p:txBody>
      </p:sp>
      <p:sp>
        <p:nvSpPr>
          <p:cNvPr id="4" name="Marcador de encabezado 3"/>
          <p:cNvSpPr>
            <a:spLocks noGrp="1"/>
          </p:cNvSpPr>
          <p:nvPr>
            <p:ph type="hdr" sz="quarter"/>
          </p:nvPr>
        </p:nvSpPr>
        <p:spPr/>
        <p:txBody>
          <a:bodyPr/>
          <a:lstStyle/>
          <a:p>
            <a:endParaRPr lang="en-US" dirty="0"/>
          </a:p>
        </p:txBody>
      </p:sp>
      <p:sp>
        <p:nvSpPr>
          <p:cNvPr id="5" name="Marcador de pie de página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Marcador de fecha 5"/>
          <p:cNvSpPr>
            <a:spLocks noGrp="1"/>
          </p:cNvSpPr>
          <p:nvPr>
            <p:ph type="dt" idx="1"/>
          </p:nvPr>
        </p:nvSpPr>
        <p:spPr/>
        <p:txBody>
          <a:bodyPr/>
          <a:lstStyle/>
          <a:p>
            <a:fld id="{386CE63F-9E7F-4C04-9D0D-FCA25A8E9E86}" type="datetime8">
              <a:rPr lang="en-US" smtClean="0"/>
              <a:t>3/22/2019 1:11 PM</a:t>
            </a:fld>
            <a:endParaRPr lang="en-US" dirty="0"/>
          </a:p>
        </p:txBody>
      </p:sp>
      <p:sp>
        <p:nvSpPr>
          <p:cNvPr id="7" name="Marcador de número de diapositiva 6"/>
          <p:cNvSpPr>
            <a:spLocks noGrp="1"/>
          </p:cNvSpPr>
          <p:nvPr>
            <p:ph type="sldNum" sz="quarter" idx="5"/>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2080197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072DC8-D49D-432C-9D46-A7718B5F5490}" type="datetime8">
              <a:rPr lang="en-US" smtClean="0"/>
              <a:t>3/22/2019 1:11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21561069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882" kern="1200" dirty="0">
                <a:solidFill>
                  <a:schemeClr val="tx1"/>
                </a:solidFill>
                <a:effectLst/>
                <a:latin typeface="Segoe UI Light" pitchFamily="34" charset="0"/>
                <a:ea typeface="+mn-ea"/>
                <a:cs typeface="+mn-cs"/>
              </a:rPr>
              <a:t>Instead of sinking large amounts of capital into physical machinery which is hard to scale, breaks down mechanically, and rapidly becomes obsolete, you simply buy time on someone else’s computer, </a:t>
            </a:r>
            <a:r>
              <a:rPr lang="en-US" sz="882" u="sng" kern="1200" dirty="0">
                <a:solidFill>
                  <a:schemeClr val="tx1"/>
                </a:solidFill>
                <a:effectLst/>
                <a:latin typeface="Segoe UI Light" pitchFamily="34" charset="0"/>
                <a:ea typeface="+mn-ea"/>
                <a:cs typeface="+mn-cs"/>
              </a:rPr>
              <a:t>and let them take care of the scaling, maintenance, and upgrading</a:t>
            </a:r>
            <a:r>
              <a:rPr lang="en-US" sz="882" kern="1200" dirty="0">
                <a:solidFill>
                  <a:schemeClr val="tx1"/>
                </a:solidFill>
                <a:effectLst/>
                <a:latin typeface="Segoe UI Light" pitchFamily="34" charset="0"/>
                <a:ea typeface="+mn-ea"/>
                <a:cs typeface="+mn-cs"/>
              </a:rPr>
              <a:t>. </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82" kern="1200" dirty="0">
              <a:solidFill>
                <a:schemeClr val="tx1"/>
              </a:solidFill>
              <a:effectLst/>
              <a:latin typeface="Segoe UI Light" pitchFamily="34" charset="0"/>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882" kern="1200" dirty="0">
                <a:solidFill>
                  <a:schemeClr val="tx1"/>
                </a:solidFill>
                <a:effectLst/>
                <a:latin typeface="Segoe UI Light" pitchFamily="34" charset="0"/>
                <a:ea typeface="+mn-ea"/>
                <a:cs typeface="+mn-cs"/>
              </a:rPr>
              <a:t>The cloud is not just about remote, rented computing power. It is also about distributed systems.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effectLst/>
            </a:endParaRP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3/22/2019 1:11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19585196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3/22/2019 1:11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16010896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072DC8-D49D-432C-9D46-A7718B5F5490}" type="datetime8">
              <a:rPr lang="en-US" smtClean="0"/>
              <a:t>3/22/2019 1:11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17354208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indent="-457200">
              <a:lnSpc>
                <a:spcPct val="95000"/>
              </a:lnSpc>
              <a:buFont typeface="Arial" panose="020B0604020202020204" pitchFamily="34" charset="0"/>
              <a:buChar char="•"/>
            </a:pPr>
            <a:r>
              <a:rPr lang="en-US" sz="900" b="1" dirty="0"/>
              <a:t>On-demand self service	</a:t>
            </a:r>
          </a:p>
          <a:p>
            <a:pPr marL="482848" marR="0" lvl="3" indent="0" algn="l" defTabSz="914367" rtl="0" eaLnBrk="1" fontAlgn="auto" latinLnBrk="0" hangingPunct="1">
              <a:lnSpc>
                <a:spcPct val="95000"/>
              </a:lnSpc>
              <a:spcBef>
                <a:spcPts val="0"/>
              </a:spcBef>
              <a:spcAft>
                <a:spcPts val="333"/>
              </a:spcAft>
              <a:buClrTx/>
              <a:buSzTx/>
              <a:buFont typeface="Arial" panose="020B0604020202020204" pitchFamily="34" charset="0"/>
              <a:buNone/>
              <a:tabLst/>
              <a:defRPr/>
            </a:pPr>
            <a:r>
              <a:rPr lang="en-US" sz="882" kern="1200" dirty="0">
                <a:solidFill>
                  <a:schemeClr val="tx1"/>
                </a:solidFill>
                <a:effectLst/>
                <a:latin typeface="Segoe UI Light" pitchFamily="34" charset="0"/>
                <a:ea typeface="+mn-ea"/>
                <a:cs typeface="+mn-cs"/>
              </a:rPr>
              <a:t>Users access computing services such as server time and network storage on demand, as needed without engaging human representatives of the server provider. </a:t>
            </a:r>
          </a:p>
          <a:p>
            <a:pPr marL="457200" indent="-457200">
              <a:lnSpc>
                <a:spcPct val="95000"/>
              </a:lnSpc>
              <a:buFont typeface="Arial" panose="020B0604020202020204" pitchFamily="34" charset="0"/>
              <a:buChar char="•"/>
            </a:pPr>
            <a:endParaRPr lang="en-US" sz="900" dirty="0"/>
          </a:p>
          <a:p>
            <a:pPr marL="457200" indent="-457200">
              <a:lnSpc>
                <a:spcPct val="95000"/>
              </a:lnSpc>
              <a:buFont typeface="Arial" panose="020B0604020202020204" pitchFamily="34" charset="0"/>
              <a:buChar char="•"/>
            </a:pPr>
            <a:r>
              <a:rPr lang="en-US" sz="900" b="1" dirty="0"/>
              <a:t>Broad network access</a:t>
            </a:r>
          </a:p>
          <a:p>
            <a:pPr marL="482848" marR="0" lvl="3" indent="0" algn="l" defTabSz="914367" rtl="0" eaLnBrk="1" fontAlgn="auto" latinLnBrk="0" hangingPunct="1">
              <a:lnSpc>
                <a:spcPct val="95000"/>
              </a:lnSpc>
              <a:spcBef>
                <a:spcPts val="0"/>
              </a:spcBef>
              <a:spcAft>
                <a:spcPts val="333"/>
              </a:spcAft>
              <a:buClrTx/>
              <a:buSzTx/>
              <a:buFont typeface="Arial" panose="020B0604020202020204" pitchFamily="34" charset="0"/>
              <a:buNone/>
              <a:tabLst/>
              <a:defRPr/>
            </a:pPr>
            <a:r>
              <a:rPr lang="en-US" sz="882" kern="1200" dirty="0">
                <a:solidFill>
                  <a:schemeClr val="tx1"/>
                </a:solidFill>
                <a:effectLst/>
                <a:latin typeface="Segoe UI Light" pitchFamily="34" charset="0"/>
                <a:ea typeface="+mn-ea"/>
                <a:cs typeface="+mn-cs"/>
              </a:rPr>
              <a:t>Users can access capabilities at different locations over the network through standard interfaces and devices such as workstations, laptops, tablets, and mobile phones. </a:t>
            </a:r>
          </a:p>
          <a:p>
            <a:pPr marL="457200" indent="-457200">
              <a:lnSpc>
                <a:spcPct val="95000"/>
              </a:lnSpc>
              <a:buFont typeface="Arial" panose="020B0604020202020204" pitchFamily="34" charset="0"/>
              <a:buChar char="•"/>
            </a:pPr>
            <a:endParaRPr lang="en-US" sz="900" dirty="0"/>
          </a:p>
          <a:p>
            <a:pPr marL="457200" indent="-457200">
              <a:lnSpc>
                <a:spcPct val="95000"/>
              </a:lnSpc>
              <a:buFont typeface="Arial" panose="020B0604020202020204" pitchFamily="34" charset="0"/>
              <a:buChar char="•"/>
            </a:pPr>
            <a:r>
              <a:rPr lang="en-US" sz="900" b="1" dirty="0"/>
              <a:t>Resource pooling</a:t>
            </a:r>
          </a:p>
          <a:p>
            <a:pPr marL="482848" marR="0" lvl="3" indent="0" algn="l" defTabSz="914367" rtl="0" eaLnBrk="1" fontAlgn="auto" latinLnBrk="0" hangingPunct="1">
              <a:lnSpc>
                <a:spcPct val="95000"/>
              </a:lnSpc>
              <a:spcBef>
                <a:spcPts val="0"/>
              </a:spcBef>
              <a:spcAft>
                <a:spcPts val="333"/>
              </a:spcAft>
              <a:buClrTx/>
              <a:buSzTx/>
              <a:buFont typeface="Arial" panose="020B0604020202020204" pitchFamily="34" charset="0"/>
              <a:buNone/>
              <a:tabLst/>
              <a:defRPr/>
            </a:pPr>
            <a:r>
              <a:rPr lang="en-US" sz="882" kern="1200" dirty="0">
                <a:solidFill>
                  <a:schemeClr val="tx1"/>
                </a:solidFill>
                <a:effectLst/>
                <a:latin typeface="Segoe UI Light" pitchFamily="34" charset="0"/>
                <a:ea typeface="+mn-ea"/>
                <a:cs typeface="+mn-cs"/>
              </a:rPr>
              <a:t>Computing resources are pooled to serve multiple customers using a multitenant model. Both physical and virtual resources are dynamically assigned and reassigned based on user demand. From a user perspective, resources are location independent and the user has no need to know or control the exact location of the provided computing resources. </a:t>
            </a:r>
          </a:p>
          <a:p>
            <a:pPr marL="457200" indent="-457200">
              <a:lnSpc>
                <a:spcPct val="95000"/>
              </a:lnSpc>
              <a:buFont typeface="Arial" panose="020B0604020202020204" pitchFamily="34" charset="0"/>
              <a:buChar char="•"/>
            </a:pPr>
            <a:endParaRPr lang="en-US" sz="900" dirty="0"/>
          </a:p>
          <a:p>
            <a:pPr marL="457200" indent="-457200">
              <a:lnSpc>
                <a:spcPct val="95000"/>
              </a:lnSpc>
              <a:buFont typeface="Arial" panose="020B0604020202020204" pitchFamily="34" charset="0"/>
              <a:buChar char="•"/>
            </a:pPr>
            <a:r>
              <a:rPr lang="en-US" sz="900" b="1" dirty="0"/>
              <a:t>Rapid elasticity</a:t>
            </a:r>
          </a:p>
          <a:p>
            <a:pPr marL="482848" marR="0" lvl="3" indent="0" algn="l" defTabSz="914367" rtl="0" eaLnBrk="1" fontAlgn="auto" latinLnBrk="0" hangingPunct="1">
              <a:lnSpc>
                <a:spcPct val="95000"/>
              </a:lnSpc>
              <a:spcBef>
                <a:spcPts val="0"/>
              </a:spcBef>
              <a:spcAft>
                <a:spcPts val="333"/>
              </a:spcAft>
              <a:buClrTx/>
              <a:buSzTx/>
              <a:buFont typeface="Arial" panose="020B0604020202020204" pitchFamily="34" charset="0"/>
              <a:buNone/>
              <a:tabLst/>
              <a:defRPr/>
            </a:pPr>
            <a:r>
              <a:rPr lang="en-US" sz="882" kern="1200" dirty="0">
                <a:solidFill>
                  <a:schemeClr val="tx1"/>
                </a:solidFill>
                <a:effectLst/>
                <a:latin typeface="Segoe UI Light" pitchFamily="34" charset="0"/>
                <a:ea typeface="+mn-ea"/>
                <a:cs typeface="+mn-cs"/>
              </a:rPr>
              <a:t>Computing resources are rapidly scaled (up or down) to meet user requirements. Users can appropriate different resources and services in any quantity, as needed at any time. </a:t>
            </a:r>
          </a:p>
          <a:p>
            <a:pPr marL="457200" indent="-457200">
              <a:lnSpc>
                <a:spcPct val="95000"/>
              </a:lnSpc>
              <a:buFont typeface="Arial" panose="020B0604020202020204" pitchFamily="34" charset="0"/>
              <a:buChar char="•"/>
            </a:pPr>
            <a:r>
              <a:rPr lang="en-US" sz="900" b="1" dirty="0"/>
              <a:t>Measured Service</a:t>
            </a:r>
          </a:p>
          <a:p>
            <a:pPr marL="482848" marR="0" lvl="3"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r>
              <a:rPr lang="en-US" sz="882" kern="1200" dirty="0">
                <a:solidFill>
                  <a:schemeClr val="tx1"/>
                </a:solidFill>
                <a:effectLst/>
                <a:latin typeface="Segoe UI Light" pitchFamily="34" charset="0"/>
                <a:ea typeface="+mn-ea"/>
                <a:cs typeface="+mn-cs"/>
              </a:rPr>
              <a:t>Resource use is controlled and optimized by a metering capability appropriate for each type of service, such as storage, bandwidth, processing, and active user accounts. This is usually on a pay-per-use or charge-per-use basis. Other options include subscription-based pricing models such as per hour, per day, per month, or all you can use up to a predetermined cap. </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2D0AF0B6-AF0D-4EDB-B60E-27694EB68262}" type="datetime8">
              <a:rPr lang="en-US" smtClean="0"/>
              <a:t>3/22/2019 1:11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29425785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SaaS:</a:t>
            </a:r>
          </a:p>
          <a:p>
            <a:pPr marL="212982" marR="0" lvl="1" indent="0" algn="l" defTabSz="914367" rtl="0" eaLnBrk="1" fontAlgn="auto" latinLnBrk="0" hangingPunct="1">
              <a:lnSpc>
                <a:spcPct val="90000"/>
              </a:lnSpc>
              <a:spcBef>
                <a:spcPts val="0"/>
              </a:spcBef>
              <a:spcAft>
                <a:spcPts val="333"/>
              </a:spcAft>
              <a:buClrTx/>
              <a:buSzTx/>
              <a:buFontTx/>
              <a:buNone/>
              <a:tabLst/>
              <a:defRPr/>
            </a:pPr>
            <a:r>
              <a:rPr lang="en-US" sz="882" b="0" i="0" kern="1200" dirty="0">
                <a:solidFill>
                  <a:schemeClr val="tx1"/>
                </a:solidFill>
                <a:effectLst/>
                <a:latin typeface="Segoe UI Light" pitchFamily="34" charset="0"/>
                <a:ea typeface="+mn-ea"/>
                <a:cs typeface="+mn-cs"/>
              </a:rPr>
              <a:t>It allows companies to use software without purchasing them, which reduces the expenditure of the company drastically, since they are already installed on the cloud servers they can be quickly deployed and therefore saves time.</a:t>
            </a:r>
          </a:p>
          <a:p>
            <a:pPr marL="212982" marR="0" lvl="1" indent="0" algn="l" defTabSz="914367" rtl="0" eaLnBrk="1" fontAlgn="auto" latinLnBrk="0" hangingPunct="1">
              <a:lnSpc>
                <a:spcPct val="90000"/>
              </a:lnSpc>
              <a:spcBef>
                <a:spcPts val="0"/>
              </a:spcBef>
              <a:spcAft>
                <a:spcPts val="333"/>
              </a:spcAft>
              <a:buClrTx/>
              <a:buSzTx/>
              <a:buFontTx/>
              <a:buNone/>
              <a:tabLst/>
              <a:defRPr/>
            </a:pPr>
            <a:r>
              <a:rPr lang="en-US" sz="882" b="0" i="0" kern="1200" dirty="0">
                <a:solidFill>
                  <a:schemeClr val="tx1"/>
                </a:solidFill>
                <a:effectLst/>
                <a:latin typeface="Segoe UI Light" pitchFamily="34" charset="0"/>
                <a:ea typeface="+mn-ea"/>
                <a:cs typeface="+mn-cs"/>
              </a:rPr>
              <a:t>IaaS is an infrastructure provided by the cloud service vendor to create, run and manage VMs that run on the vendor’s infrastructure. Depending on the vendor, you can create a VM running Windows or Ubuntu or Linux and install anything you want on it. In IaaS, you don’t have control over the hardware or virtualization software, but you have control over the creation, running and management of VMs. So unlike PaaS, you are completely responsible for it.</a:t>
            </a:r>
          </a:p>
          <a:p>
            <a:pPr marL="212982" marR="0" lvl="1" indent="0" algn="l" defTabSz="914367" rtl="0" eaLnBrk="1" fontAlgn="auto" latinLnBrk="0" hangingPunct="1">
              <a:lnSpc>
                <a:spcPct val="90000"/>
              </a:lnSpc>
              <a:spcBef>
                <a:spcPts val="0"/>
              </a:spcBef>
              <a:spcAft>
                <a:spcPts val="333"/>
              </a:spcAft>
              <a:buClrTx/>
              <a:buSzTx/>
              <a:buFontTx/>
              <a:buNone/>
              <a:tabLst/>
              <a:defRPr/>
            </a:pPr>
            <a:endParaRPr lang="en-US" sz="882" b="0" i="0" kern="1200" dirty="0">
              <a:solidFill>
                <a:schemeClr val="tx1"/>
              </a:solidFill>
              <a:effectLst/>
              <a:latin typeface="Segoe UI Light" pitchFamily="34" charset="0"/>
              <a:ea typeface="+mn-ea"/>
              <a:cs typeface="+mn-cs"/>
            </a:endParaRPr>
          </a:p>
          <a:p>
            <a:pPr marL="212982" lvl="1" indent="-105829" fontAlgn="t">
              <a:buFont typeface="Wingdings" pitchFamily="2" charset="2"/>
              <a:buChar char="v"/>
            </a:pPr>
            <a:r>
              <a:rPr lang="en-US" sz="882" b="0" i="0" kern="1200" dirty="0">
                <a:solidFill>
                  <a:schemeClr val="accent1">
                    <a:lumMod val="60000"/>
                    <a:lumOff val="40000"/>
                  </a:schemeClr>
                </a:solidFill>
                <a:effectLst/>
                <a:latin typeface="Segoe UI Light" pitchFamily="34" charset="0"/>
                <a:ea typeface="+mn-ea"/>
                <a:cs typeface="+mn-cs"/>
              </a:rPr>
              <a:t>For Example, Microsoft Azure provides the ability to set up virtual networks, load balancers, storage and many other services that run on its infrastructure.</a:t>
            </a:r>
            <a:endParaRPr lang="en-US" sz="882" b="0" i="0" kern="1200" dirty="0">
              <a:solidFill>
                <a:schemeClr val="tx1"/>
              </a:solidFill>
              <a:effectLst/>
              <a:latin typeface="Segoe UI Light" pitchFamily="34" charset="0"/>
              <a:ea typeface="+mn-ea"/>
              <a:cs typeface="+mn-cs"/>
            </a:endParaRPr>
          </a:p>
          <a:p>
            <a:pPr marL="212982" marR="0" lvl="1" indent="0" algn="l" defTabSz="914367" rtl="0" eaLnBrk="1" fontAlgn="auto" latinLnBrk="0" hangingPunct="1">
              <a:lnSpc>
                <a:spcPct val="90000"/>
              </a:lnSpc>
              <a:spcBef>
                <a:spcPts val="0"/>
              </a:spcBef>
              <a:spcAft>
                <a:spcPts val="333"/>
              </a:spcAft>
              <a:buClrTx/>
              <a:buSzTx/>
              <a:buFontTx/>
              <a:buNone/>
              <a:tabLst/>
              <a:defRPr/>
            </a:pPr>
            <a:endParaRPr lang="en-US" sz="882" b="0" i="0" kern="1200" dirty="0">
              <a:solidFill>
                <a:schemeClr val="tx1"/>
              </a:solidFill>
              <a:effectLst/>
              <a:latin typeface="Segoe UI Light" pitchFamily="34" charset="0"/>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882" b="0" i="0" kern="1200" dirty="0">
                <a:solidFill>
                  <a:schemeClr val="tx1"/>
                </a:solidFill>
                <a:effectLst/>
                <a:latin typeface="Segoe UI Light" pitchFamily="34" charset="0"/>
                <a:ea typeface="+mn-ea"/>
                <a:cs typeface="+mn-cs"/>
              </a:rPr>
              <a:t>PaaS:</a:t>
            </a:r>
          </a:p>
          <a:p>
            <a:pPr marL="212982" marR="0" lvl="1" indent="0" algn="l" defTabSz="914367" rtl="0" eaLnBrk="1" fontAlgn="auto" latinLnBrk="0" hangingPunct="1">
              <a:lnSpc>
                <a:spcPct val="90000"/>
              </a:lnSpc>
              <a:spcBef>
                <a:spcPts val="0"/>
              </a:spcBef>
              <a:spcAft>
                <a:spcPts val="333"/>
              </a:spcAft>
              <a:buClrTx/>
              <a:buSzTx/>
              <a:buFontTx/>
              <a:buNone/>
              <a:tabLst/>
              <a:defRPr/>
            </a:pPr>
            <a:r>
              <a:rPr lang="en-US" sz="882" b="0" i="0" kern="1200" dirty="0">
                <a:solidFill>
                  <a:schemeClr val="tx1"/>
                </a:solidFill>
                <a:effectLst/>
                <a:latin typeface="Segoe UI Light" pitchFamily="34" charset="0"/>
                <a:ea typeface="+mn-ea"/>
                <a:cs typeface="+mn-cs"/>
              </a:rPr>
              <a:t>It allows developers to build applications, collaborate on projects without having to purchase or maintain infrastructure.</a:t>
            </a:r>
          </a:p>
          <a:p>
            <a:pPr marL="212982" marR="0" lvl="1" indent="0" algn="l" defTabSz="914367" rtl="0" eaLnBrk="1" fontAlgn="auto" latinLnBrk="0" hangingPunct="1">
              <a:lnSpc>
                <a:spcPct val="90000"/>
              </a:lnSpc>
              <a:spcBef>
                <a:spcPts val="0"/>
              </a:spcBef>
              <a:spcAft>
                <a:spcPts val="333"/>
              </a:spcAft>
              <a:buClrTx/>
              <a:buSzTx/>
              <a:buFontTx/>
              <a:buNone/>
              <a:tabLst/>
              <a:defRPr/>
            </a:pPr>
            <a:r>
              <a:rPr lang="en-US" sz="882" b="0" i="0" kern="1200" dirty="0">
                <a:solidFill>
                  <a:schemeClr val="tx1"/>
                </a:solidFill>
                <a:effectLst/>
                <a:latin typeface="Segoe UI Light" pitchFamily="34" charset="0"/>
                <a:ea typeface="+mn-ea"/>
                <a:cs typeface="+mn-cs"/>
              </a:rPr>
              <a:t>PaaS is a platform provided by the cloud service vendor, where you can deploy your existing application. This makes the developers free from the infrastructure management and allow them to focus on development rather than environment.</a:t>
            </a:r>
          </a:p>
          <a:p>
            <a:pPr marL="212982" marR="0" lvl="1" indent="0" algn="l" defTabSz="914367" rtl="0" eaLnBrk="1" fontAlgn="auto" latinLnBrk="0" hangingPunct="1">
              <a:lnSpc>
                <a:spcPct val="90000"/>
              </a:lnSpc>
              <a:spcBef>
                <a:spcPts val="0"/>
              </a:spcBef>
              <a:spcAft>
                <a:spcPts val="333"/>
              </a:spcAft>
              <a:buClrTx/>
              <a:buSzTx/>
              <a:buFontTx/>
              <a:buNone/>
              <a:tabLst/>
              <a:defRPr/>
            </a:pPr>
            <a:endParaRPr lang="en-US" sz="882" b="0" i="0" kern="1200" dirty="0">
              <a:solidFill>
                <a:schemeClr val="tx1"/>
              </a:solidFill>
              <a:effectLst/>
              <a:latin typeface="Segoe UI Light" pitchFamily="34" charset="0"/>
              <a:ea typeface="+mn-ea"/>
              <a:cs typeface="+mn-cs"/>
            </a:endParaRPr>
          </a:p>
          <a:p>
            <a:pPr marL="212982" lvl="1" indent="-105829" fontAlgn="t">
              <a:buFont typeface="Wingdings" pitchFamily="2" charset="2"/>
              <a:buChar char="v"/>
            </a:pPr>
            <a:r>
              <a:rPr lang="en-US" sz="882" b="0" i="0" kern="1200" dirty="0">
                <a:solidFill>
                  <a:schemeClr val="tx1"/>
                </a:solidFill>
                <a:effectLst/>
                <a:latin typeface="Segoe UI Light" pitchFamily="34" charset="0"/>
                <a:ea typeface="+mn-ea"/>
                <a:cs typeface="+mn-cs"/>
              </a:rPr>
              <a:t>For Example, Web Apps and Cloud Services offered by Microsoft Azure can be used to deploy your app without knowing the nuts and bolts of hosting environment.</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sz="882" b="0" i="0" kern="1200" dirty="0">
                <a:solidFill>
                  <a:schemeClr val="tx1"/>
                </a:solidFill>
                <a:effectLst/>
                <a:latin typeface="Segoe UI Light" pitchFamily="34" charset="0"/>
                <a:ea typeface="+mn-ea"/>
                <a:cs typeface="+mn-cs"/>
              </a:rPr>
              <a:t>IaaS:</a:t>
            </a:r>
          </a:p>
          <a:p>
            <a:pPr marL="107153" lvl="1" indent="0">
              <a:buNone/>
            </a:pPr>
            <a:r>
              <a:rPr lang="en-US" sz="882" b="0" i="0" kern="1200" dirty="0">
                <a:solidFill>
                  <a:schemeClr val="tx1"/>
                </a:solidFill>
                <a:effectLst/>
                <a:latin typeface="Segoe UI Light" pitchFamily="34" charset="0"/>
                <a:ea typeface="+mn-ea"/>
                <a:cs typeface="+mn-cs"/>
              </a:rPr>
              <a:t>It allows companies to rent servers, storage space, etc. from a cloud provider.</a:t>
            </a:r>
          </a:p>
          <a:p>
            <a:pPr marL="107153" lvl="1" indent="0">
              <a:buNone/>
            </a:pPr>
            <a:r>
              <a:rPr lang="en-US" sz="882" b="0" i="0" kern="1200" dirty="0">
                <a:solidFill>
                  <a:schemeClr val="tx1"/>
                </a:solidFill>
                <a:effectLst/>
                <a:latin typeface="Segoe UI Light" pitchFamily="34" charset="0"/>
                <a:ea typeface="+mn-ea"/>
                <a:cs typeface="+mn-cs"/>
              </a:rPr>
              <a:t>SaaS is software that is centrally hosted and managed for the end customer. So that all customers can access it. Even, it can be scaled out from one instance to multiple instances to provide the best performance in all locations. SaaS is usually provided by a monthly or annual subscription.</a:t>
            </a:r>
          </a:p>
          <a:p>
            <a:pPr marL="107153" lvl="1" indent="0">
              <a:buNone/>
            </a:pPr>
            <a:endParaRPr lang="en-US" sz="882" b="0" i="0" kern="1200" dirty="0">
              <a:solidFill>
                <a:schemeClr val="tx1"/>
              </a:solidFill>
              <a:effectLst/>
              <a:latin typeface="Segoe UI Light" pitchFamily="34" charset="0"/>
              <a:ea typeface="+mn-ea"/>
              <a:cs typeface="+mn-cs"/>
            </a:endParaRPr>
          </a:p>
          <a:p>
            <a:pPr marL="212982" marR="0" lvl="1" indent="-105829" algn="l" defTabSz="914367" rtl="0" eaLnBrk="1" fontAlgn="auto" latinLnBrk="0" hangingPunct="1">
              <a:lnSpc>
                <a:spcPct val="90000"/>
              </a:lnSpc>
              <a:spcBef>
                <a:spcPts val="0"/>
              </a:spcBef>
              <a:spcAft>
                <a:spcPts val="333"/>
              </a:spcAft>
              <a:buClrTx/>
              <a:buSzTx/>
              <a:buFont typeface="Wingdings" pitchFamily="2" charset="2"/>
              <a:buChar char="v"/>
              <a:tabLst/>
              <a:defRPr/>
            </a:pPr>
            <a:r>
              <a:rPr lang="en-US" dirty="0"/>
              <a:t>For Example</a:t>
            </a:r>
            <a:r>
              <a:rPr lang="en-US" sz="882" b="0" i="0" kern="1200" dirty="0">
                <a:solidFill>
                  <a:schemeClr val="tx1"/>
                </a:solidFill>
                <a:effectLst/>
                <a:latin typeface="Segoe UI Light" pitchFamily="34" charset="0"/>
                <a:ea typeface="+mn-ea"/>
                <a:cs typeface="+mn-cs"/>
              </a:rPr>
              <a:t>, Microsoft Office 365, Dropbox, WordPress and Amazon Kindle etc.</a:t>
            </a:r>
          </a:p>
          <a:p>
            <a:pPr marL="107153" lvl="1" indent="0">
              <a:buNone/>
            </a:pPr>
            <a:endParaRPr lang="en-US" sz="882" b="0" i="0" kern="1200" dirty="0">
              <a:solidFill>
                <a:schemeClr val="tx1"/>
              </a:solidFill>
              <a:effectLst/>
              <a:latin typeface="Segoe UI Light" pitchFamily="34" charset="0"/>
              <a:ea typeface="+mn-ea"/>
              <a:cs typeface="+mn-cs"/>
            </a:endParaRPr>
          </a:p>
          <a:p>
            <a:br>
              <a:rPr lang="en-US" sz="882" b="0" i="0" kern="1200" dirty="0">
                <a:solidFill>
                  <a:schemeClr val="tx1"/>
                </a:solidFill>
                <a:effectLst/>
                <a:latin typeface="Segoe UI Light" pitchFamily="34" charset="0"/>
                <a:ea typeface="+mn-ea"/>
                <a:cs typeface="+mn-cs"/>
              </a:rPr>
            </a:br>
            <a:endParaRPr lang="en-US" sz="882" b="0" i="0" kern="1200" dirty="0">
              <a:solidFill>
                <a:schemeClr val="tx1"/>
              </a:solidFill>
              <a:effectLst/>
              <a:latin typeface="Segoe UI Light" pitchFamily="34" charset="0"/>
              <a:ea typeface="+mn-ea"/>
              <a:cs typeface="+mn-cs"/>
            </a:endParaRPr>
          </a:p>
          <a:p>
            <a:pPr lvl="1"/>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26</a:t>
            </a:fld>
            <a:endParaRPr lang="en-US" dirty="0"/>
          </a:p>
        </p:txBody>
      </p:sp>
      <p:sp>
        <p:nvSpPr>
          <p:cNvPr id="10" name="Date Placeholder 9"/>
          <p:cNvSpPr>
            <a:spLocks noGrp="1"/>
          </p:cNvSpPr>
          <p:nvPr>
            <p:ph type="dt" idx="13"/>
          </p:nvPr>
        </p:nvSpPr>
        <p:spPr/>
        <p:txBody>
          <a:bodyPr/>
          <a:lstStyle/>
          <a:p>
            <a:fld id="{1D9BFF88-B9B5-4B68-BAE1-09ACB5D03C54}" type="datetime8">
              <a:rPr lang="en-US" smtClean="0"/>
              <a:t>3/22/2019 1:11 PM</a:t>
            </a:fld>
            <a:endParaRPr lang="en-US" dirty="0"/>
          </a:p>
        </p:txBody>
      </p:sp>
      <p:sp>
        <p:nvSpPr>
          <p:cNvPr id="12" name="Header Placeholder 11"/>
          <p:cNvSpPr>
            <a:spLocks noGrp="1"/>
          </p:cNvSpPr>
          <p:nvPr>
            <p:ph type="hdr" sz="quarter" idx="15"/>
          </p:nvPr>
        </p:nvSpPr>
        <p:spPr/>
        <p:txBody>
          <a:bodyPr/>
          <a:lstStyle/>
          <a:p>
            <a:endParaRPr lang="en-US" dirty="0"/>
          </a:p>
        </p:txBody>
      </p:sp>
      <p:sp>
        <p:nvSpPr>
          <p:cNvPr id="5" name="Footer Placeholder 4"/>
          <p:cNvSpPr>
            <a:spLocks noGrp="1"/>
          </p:cNvSpPr>
          <p:nvPr>
            <p:ph type="ftr" sz="quarter" idx="16"/>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346083876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072DC8-D49D-432C-9D46-A7718B5F5490}" type="datetime8">
              <a:rPr lang="en-US" smtClean="0"/>
              <a:t>3/22/2019 1:11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281971470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lgn="l" defTabSz="932472" fontAlgn="base">
              <a:spcBef>
                <a:spcPct val="0"/>
              </a:spcBef>
              <a:spcAft>
                <a:spcPct val="0"/>
              </a:spcAft>
              <a:buFont typeface="Arial" panose="020B0604020202020204" pitchFamily="34" charset="0"/>
              <a:buChar char="•"/>
            </a:pPr>
            <a:r>
              <a:rPr lang="en-US" sz="1800" b="1" dirty="0">
                <a:solidFill>
                  <a:schemeClr val="tx1">
                    <a:lumMod val="90000"/>
                    <a:lumOff val="10000"/>
                  </a:schemeClr>
                </a:solidFill>
                <a:ea typeface="Segoe UI" pitchFamily="34" charset="0"/>
                <a:cs typeface="Segoe UI" pitchFamily="34" charset="0"/>
              </a:rPr>
              <a:t>Public Cloud</a:t>
            </a:r>
          </a:p>
          <a:p>
            <a:pPr marL="377019" lvl="3" indent="0" fontAlgn="t">
              <a:buNone/>
            </a:pPr>
            <a:r>
              <a:rPr lang="en-US" sz="1600" dirty="0">
                <a:solidFill>
                  <a:schemeClr val="tx1">
                    <a:lumMod val="90000"/>
                    <a:lumOff val="10000"/>
                  </a:schemeClr>
                </a:solidFill>
              </a:rPr>
              <a:t>A public cloud is managed by the cloud vendor and all cloud resources run in cloud vendor datacenters. Public cloud resources like servers and storage are accessible over the Internet.</a:t>
            </a:r>
          </a:p>
          <a:p>
            <a:pPr marL="377019" lvl="3" indent="0" fontAlgn="t">
              <a:buNone/>
            </a:pPr>
            <a:r>
              <a:rPr lang="en-US" sz="1600" dirty="0">
                <a:solidFill>
                  <a:schemeClr val="tx1">
                    <a:lumMod val="90000"/>
                    <a:lumOff val="10000"/>
                  </a:schemeClr>
                </a:solidFill>
              </a:rPr>
              <a:t>For Example, Microsoft Azure.</a:t>
            </a:r>
            <a:r>
              <a:rPr lang="en-US" sz="1600" dirty="0"/>
              <a:t>,</a:t>
            </a:r>
            <a:endParaRPr lang="en-US" sz="1800" dirty="0">
              <a:solidFill>
                <a:schemeClr val="tx1">
                  <a:lumMod val="90000"/>
                  <a:lumOff val="10000"/>
                </a:schemeClr>
              </a:solidFill>
              <a:ea typeface="Segoe UI" pitchFamily="34" charset="0"/>
              <a:cs typeface="Segoe UI" pitchFamily="34" charset="0"/>
            </a:endParaRPr>
          </a:p>
          <a:p>
            <a:pPr marL="342900" indent="-342900" algn="l" defTabSz="932472" fontAlgn="base">
              <a:spcBef>
                <a:spcPct val="0"/>
              </a:spcBef>
              <a:spcAft>
                <a:spcPct val="0"/>
              </a:spcAft>
              <a:buFont typeface="Arial" panose="020B0604020202020204" pitchFamily="34" charset="0"/>
              <a:buChar char="•"/>
            </a:pPr>
            <a:r>
              <a:rPr lang="en-US" sz="1800" b="1" dirty="0">
                <a:solidFill>
                  <a:schemeClr val="tx1">
                    <a:lumMod val="90000"/>
                    <a:lumOff val="10000"/>
                  </a:schemeClr>
                </a:solidFill>
                <a:ea typeface="Segoe UI" pitchFamily="34" charset="0"/>
                <a:cs typeface="Segoe UI" pitchFamily="34" charset="0"/>
              </a:rPr>
              <a:t>Private Cloud</a:t>
            </a:r>
          </a:p>
          <a:p>
            <a:pPr marL="377019" lvl="3" indent="0" fontAlgn="t">
              <a:buNone/>
            </a:pPr>
            <a:r>
              <a:rPr lang="en-US" sz="1600" dirty="0">
                <a:solidFill>
                  <a:schemeClr val="tx1">
                    <a:lumMod val="90000"/>
                    <a:lumOff val="10000"/>
                  </a:schemeClr>
                </a:solidFill>
              </a:rPr>
              <a:t>A private cloud is managed by a single business or organization and all cloud resources run in an organization on-site datacenter. A private cloud services are accessible through a private network.</a:t>
            </a:r>
          </a:p>
          <a:p>
            <a:pPr marL="377019" lvl="3" indent="0" fontAlgn="t">
              <a:buNone/>
            </a:pPr>
            <a:r>
              <a:rPr lang="en-US" sz="1600" dirty="0">
                <a:solidFill>
                  <a:schemeClr val="tx1">
                    <a:lumMod val="90000"/>
                    <a:lumOff val="10000"/>
                  </a:schemeClr>
                </a:solidFill>
              </a:rPr>
              <a:t>For Example, Microsoft Azure resources running in an organization on-site datacenter</a:t>
            </a:r>
            <a:endParaRPr lang="en-US" sz="1800" dirty="0">
              <a:solidFill>
                <a:schemeClr val="tx1">
                  <a:lumMod val="90000"/>
                  <a:lumOff val="10000"/>
                </a:schemeClr>
              </a:solidFill>
              <a:ea typeface="Segoe UI" pitchFamily="34" charset="0"/>
              <a:cs typeface="Segoe UI" pitchFamily="34" charset="0"/>
            </a:endParaRPr>
          </a:p>
          <a:p>
            <a:pPr marL="342900" indent="-342900" algn="l" defTabSz="932472" fontAlgn="base">
              <a:spcBef>
                <a:spcPct val="0"/>
              </a:spcBef>
              <a:spcAft>
                <a:spcPct val="0"/>
              </a:spcAft>
              <a:buFont typeface="Arial" panose="020B0604020202020204" pitchFamily="34" charset="0"/>
              <a:buChar char="•"/>
            </a:pPr>
            <a:r>
              <a:rPr lang="en-US" sz="1800" b="1" dirty="0">
                <a:solidFill>
                  <a:schemeClr val="tx1">
                    <a:lumMod val="90000"/>
                    <a:lumOff val="10000"/>
                  </a:schemeClr>
                </a:solidFill>
                <a:ea typeface="Segoe UI" pitchFamily="34" charset="0"/>
                <a:cs typeface="Segoe UI" pitchFamily="34" charset="0"/>
              </a:rPr>
              <a:t>Hybrid Cloud</a:t>
            </a:r>
          </a:p>
          <a:p>
            <a:pPr marL="377019" lvl="3" indent="0" fontAlgn="t">
              <a:buNone/>
            </a:pPr>
            <a:r>
              <a:rPr lang="en-US" sz="1600" dirty="0">
                <a:solidFill>
                  <a:schemeClr val="tx1">
                    <a:lumMod val="90000"/>
                    <a:lumOff val="10000"/>
                  </a:schemeClr>
                </a:solidFill>
              </a:rPr>
              <a:t>A hybrid cloud is a combination of public and private clouds. Some cloud resources run on public cloud vendor datacenters and some of them run in organization on-site datacenters. A hybrid cloud gives greater flexibility and more deployment options to a business.</a:t>
            </a:r>
          </a:p>
          <a:p>
            <a:pPr marL="377019" lvl="3" indent="0" fontAlgn="t">
              <a:buNone/>
            </a:pPr>
            <a:r>
              <a:rPr lang="en-US" sz="1600" dirty="0">
                <a:solidFill>
                  <a:schemeClr val="tx1">
                    <a:lumMod val="90000"/>
                    <a:lumOff val="10000"/>
                  </a:schemeClr>
                </a:solidFill>
              </a:rPr>
              <a:t>For Example, Microsoft Azure some resources running in an organization on-site datacenters and some on Microsoft datacenters.</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3/22/2019 1:11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57859046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072DC8-D49D-432C-9D46-A7718B5F5490}" type="datetime8">
              <a:rPr lang="en-US" smtClean="0"/>
              <a:t>3/22/2019 1:11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232582084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b="1" noProof="0" dirty="0"/>
              <a:t>Speed</a:t>
            </a:r>
          </a:p>
          <a:p>
            <a:pPr marL="328071" marR="0" lvl="2"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r>
              <a:rPr lang="en-GB" sz="882" b="0" i="0" kern="1200" noProof="0" dirty="0">
                <a:solidFill>
                  <a:schemeClr val="tx1"/>
                </a:solidFill>
                <a:effectLst/>
                <a:latin typeface="Segoe UI Light" pitchFamily="34" charset="0"/>
                <a:ea typeface="+mn-ea"/>
                <a:cs typeface="+mn-cs"/>
              </a:rPr>
              <a:t>Windows is the most familiar platform for IT professionals. Therefore, they will find it intuitive to use Azure platform for deployment, operation, and scaling up their activities. It comes with a nearly flat learning curve for the IT professionals, which means that the cloud migration will be a smooth and hassle-free process for your business.</a:t>
            </a:r>
            <a:endParaRPr lang="en-GB" sz="900" b="1" noProof="0" dirty="0">
              <a:solidFill>
                <a:schemeClr val="tx1">
                  <a:lumMod val="90000"/>
                  <a:lumOff val="10000"/>
                </a:schemeClr>
              </a:solidFill>
              <a:ea typeface="Segoe UI" pitchFamily="34" charset="0"/>
              <a:cs typeface="Segoe UI" pitchFamily="34" charset="0"/>
            </a:endParaRPr>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GB" sz="900" b="1" noProof="0" dirty="0">
                <a:solidFill>
                  <a:schemeClr val="tx1">
                    <a:lumMod val="90000"/>
                    <a:lumOff val="10000"/>
                  </a:schemeClr>
                </a:solidFill>
                <a:ea typeface="Segoe UI" pitchFamily="34" charset="0"/>
                <a:cs typeface="Segoe UI" pitchFamily="34" charset="0"/>
              </a:rPr>
              <a:t>Agility, Scalability, and Flexibility</a:t>
            </a:r>
          </a:p>
          <a:p>
            <a:pPr marL="328071" marR="0" lvl="2"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r>
              <a:rPr lang="en-GB" sz="882" b="0" i="0" kern="1200" noProof="0" dirty="0">
                <a:solidFill>
                  <a:schemeClr val="tx1"/>
                </a:solidFill>
                <a:effectLst/>
                <a:latin typeface="Segoe UI Light" pitchFamily="34" charset="0"/>
                <a:ea typeface="+mn-ea"/>
                <a:cs typeface="+mn-cs"/>
              </a:rPr>
              <a:t>Business environment in every industry is unpredictable. Businesses need flexible infrastructure that helps them meet varying market demands, seasonal or otherwise. The Azure platform allows businesses to increase or decrease their scale of operations with ease to meet their changing needs and pay for only what they use. Azure even offers an autoscaling feature to help businesses automatically scale up or down, as per their demand.</a:t>
            </a:r>
            <a:endParaRPr lang="en-GB" sz="900" b="1" noProof="0" dirty="0">
              <a:solidFill>
                <a:schemeClr val="tx1">
                  <a:lumMod val="90000"/>
                  <a:lumOff val="10000"/>
                </a:schemeClr>
              </a:solidFill>
              <a:ea typeface="Segoe UI" pitchFamily="34" charset="0"/>
              <a:cs typeface="Segoe UI" pitchFamily="34" charset="0"/>
            </a:endParaRPr>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GB" sz="900" b="1" noProof="0" dirty="0">
                <a:solidFill>
                  <a:schemeClr val="tx1">
                    <a:lumMod val="90000"/>
                    <a:lumOff val="10000"/>
                  </a:schemeClr>
                </a:solidFill>
                <a:ea typeface="Segoe UI" pitchFamily="34" charset="0"/>
                <a:cs typeface="Segoe UI" pitchFamily="34" charset="0"/>
              </a:rPr>
              <a:t>Global Presence and Reach</a:t>
            </a:r>
            <a:br>
              <a:rPr lang="en-GB" sz="882" b="0" i="0" kern="1200" noProof="0" dirty="0">
                <a:solidFill>
                  <a:schemeClr val="tx1"/>
                </a:solidFill>
                <a:effectLst/>
                <a:latin typeface="Segoe UI Light" pitchFamily="34" charset="0"/>
                <a:ea typeface="+mn-ea"/>
                <a:cs typeface="+mn-cs"/>
              </a:rPr>
            </a:br>
            <a:r>
              <a:rPr lang="en-GB" sz="882" b="0" i="0" kern="1200" noProof="0" dirty="0">
                <a:solidFill>
                  <a:schemeClr val="tx1"/>
                </a:solidFill>
                <a:effectLst/>
                <a:latin typeface="Segoe UI Light" pitchFamily="34" charset="0"/>
                <a:ea typeface="+mn-ea"/>
                <a:cs typeface="+mn-cs"/>
              </a:rPr>
              <a:t>Microsoft has distributed Azure platform’s resources across the globe. The platform dynamically analyses the performance and offers services seamlessly, irrespective of their location. In other words, Azure helps businesses reach their customers worldwide by utilizing the right data centres that deliver the best performance, as per their location.</a:t>
            </a:r>
            <a:endParaRPr lang="en-GB" noProof="0" dirty="0"/>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GB" sz="900" b="1" noProof="0" dirty="0">
                <a:solidFill>
                  <a:schemeClr val="tx1">
                    <a:lumMod val="90000"/>
                    <a:lumOff val="10000"/>
                  </a:schemeClr>
                </a:solidFill>
                <a:ea typeface="Segoe UI" pitchFamily="34" charset="0"/>
                <a:cs typeface="Segoe UI" pitchFamily="34" charset="0"/>
              </a:rPr>
              <a:t>Disaster Recovery</a:t>
            </a:r>
          </a:p>
          <a:p>
            <a:pPr marL="328071" marR="0" lvl="2"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r>
              <a:rPr lang="en-GB" sz="882" b="0" i="0" kern="1200" noProof="0" dirty="0">
                <a:solidFill>
                  <a:schemeClr val="tx1"/>
                </a:solidFill>
                <a:effectLst/>
                <a:latin typeface="Segoe UI Light" pitchFamily="34" charset="0"/>
                <a:ea typeface="+mn-ea"/>
                <a:cs typeface="+mn-cs"/>
              </a:rPr>
              <a:t>multiple redundant data centres. By combining this with its other advanced capabilities, Azure is able to offer cutting-edge features such as rolling reboot capabilities, hot and cold standby models, and regional and global failover options. Armed with these, businesses can run all of their critical applications and data through redundant, failover sites until the recovery process is complete. This way, the end customers do not experience a downtime and businesses, small or large, do not face any risk of losing their clientele.</a:t>
            </a:r>
            <a:endParaRPr lang="en-GB" sz="900" b="1" noProof="0" dirty="0">
              <a:solidFill>
                <a:schemeClr val="tx1">
                  <a:lumMod val="90000"/>
                  <a:lumOff val="10000"/>
                </a:schemeClr>
              </a:solidFill>
              <a:ea typeface="Segoe UI" pitchFamily="34" charset="0"/>
              <a:cs typeface="Segoe UI" pitchFamily="34" charset="0"/>
            </a:endParaRPr>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GB" sz="900" b="1" noProof="0" dirty="0">
                <a:solidFill>
                  <a:schemeClr val="tx1">
                    <a:lumMod val="90000"/>
                    <a:lumOff val="10000"/>
                  </a:schemeClr>
                </a:solidFill>
                <a:ea typeface="Segoe UI" pitchFamily="34" charset="0"/>
                <a:cs typeface="Segoe UI" pitchFamily="34" charset="0"/>
              </a:rPr>
              <a:t>Integrated Development Environment</a:t>
            </a:r>
          </a:p>
          <a:p>
            <a:pPr marL="367758" lvl="3" indent="0">
              <a:buNone/>
            </a:pPr>
            <a:r>
              <a:rPr lang="en-GB" sz="882" b="0" i="0" kern="1200" noProof="0" dirty="0">
                <a:solidFill>
                  <a:schemeClr val="tx1"/>
                </a:solidFill>
                <a:effectLst/>
                <a:latin typeface="Segoe UI Light" pitchFamily="34" charset="0"/>
                <a:ea typeface="+mn-ea"/>
                <a:cs typeface="+mn-cs"/>
              </a:rPr>
              <a:t>Azure’s cloud development tools are integrated into the Visual Studio environment. Therefore, developers who are familiar with the Visual Studio development environment can start developing applications for Azure right away. There is no learning curve involved in mastering a new platform here. As a result, it is easy to find qualified developers that are familiar with the platform too.</a:t>
            </a:r>
          </a:p>
          <a:p>
            <a:br>
              <a:rPr lang="en-GB" sz="900" noProof="0" dirty="0"/>
            </a:br>
            <a:endParaRPr lang="en-GB" sz="900" b="1" noProof="0" dirty="0">
              <a:solidFill>
                <a:schemeClr val="tx1">
                  <a:lumMod val="90000"/>
                  <a:lumOff val="10000"/>
                </a:schemeClr>
              </a:solidFill>
              <a:ea typeface="Segoe UI" pitchFamily="34" charset="0"/>
              <a:cs typeface="Segoe UI" pitchFamily="34" charset="0"/>
            </a:endParaRPr>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GB" sz="900" b="1" noProof="0" dirty="0">
                <a:solidFill>
                  <a:schemeClr val="tx1">
                    <a:lumMod val="90000"/>
                    <a:lumOff val="10000"/>
                  </a:schemeClr>
                </a:solidFill>
                <a:ea typeface="Segoe UI" pitchFamily="34" charset="0"/>
                <a:cs typeface="Segoe UI" pitchFamily="34" charset="0"/>
              </a:rPr>
              <a:t>Security</a:t>
            </a:r>
            <a:br>
              <a:rPr lang="en-GB" sz="900" noProof="0" dirty="0"/>
            </a:br>
            <a:r>
              <a:rPr lang="en-GB" sz="882" b="0" i="0" kern="1200" noProof="0" dirty="0">
                <a:solidFill>
                  <a:schemeClr val="tx1"/>
                </a:solidFill>
                <a:effectLst/>
                <a:latin typeface="Segoe UI Light" pitchFamily="34" charset="0"/>
                <a:ea typeface="+mn-ea"/>
                <a:cs typeface="+mn-cs"/>
              </a:rPr>
              <a:t>As a technology company, Microsoft has had a spectacular reputation when it comes to security of its services. Its Azure platform is certainly no exception to that legacy. Microsoft offers a plethora of security features, encryption options, accessibility choices, and more granular control for businesses to secure their data and applications from hacking.</a:t>
            </a:r>
            <a:endParaRPr lang="en-GB" sz="900" b="1" noProof="0" dirty="0">
              <a:solidFill>
                <a:schemeClr val="tx1">
                  <a:lumMod val="90000"/>
                  <a:lumOff val="10000"/>
                </a:schemeClr>
              </a:solidFill>
              <a:ea typeface="Segoe UI" pitchFamily="34" charset="0"/>
              <a:cs typeface="Segoe UI" pitchFamily="34" charset="0"/>
            </a:endParaRPr>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GB" sz="900" b="1" noProof="0" dirty="0">
                <a:solidFill>
                  <a:schemeClr val="tx1">
                    <a:lumMod val="90000"/>
                    <a:lumOff val="10000"/>
                  </a:schemeClr>
                </a:solidFill>
                <a:ea typeface="Segoe UI" pitchFamily="34" charset="0"/>
                <a:cs typeface="Segoe UI" pitchFamily="34" charset="0"/>
              </a:rPr>
              <a:t>Regulatory Compliance</a:t>
            </a:r>
          </a:p>
          <a:p>
            <a:pPr marL="328071" marR="0" lvl="2"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r>
              <a:rPr lang="en-GB" sz="882" b="0" i="0" kern="1200" noProof="0" dirty="0">
                <a:solidFill>
                  <a:schemeClr val="tx1"/>
                </a:solidFill>
                <a:effectLst/>
                <a:latin typeface="Segoe UI Light" pitchFamily="34" charset="0"/>
                <a:ea typeface="+mn-ea"/>
                <a:cs typeface="+mn-cs"/>
              </a:rPr>
              <a:t>Regulatory compliance has been the centre of focus of businesses in the past few years. EU’s GDPR, country-specific consumer data and privacy protection regulations, and other policies are complex areas that need to be navigated carefully. Businesses do not wish to spend their precious time and resources on poring over mountains of such regulatory documents, especially if they have global operations, in which case the regulations change from country to country. Microsoft, thanks to its vast experience in this field, offers plenty of features for businesses to maintain compliance with the regulatory requirement.</a:t>
            </a:r>
            <a:endParaRPr lang="en-GB" sz="900" b="1" noProof="0" dirty="0">
              <a:solidFill>
                <a:schemeClr val="tx1">
                  <a:lumMod val="90000"/>
                  <a:lumOff val="10000"/>
                </a:schemeClr>
              </a:solidFill>
              <a:ea typeface="Segoe UI" pitchFamily="34" charset="0"/>
              <a:cs typeface="Segoe UI" pitchFamily="34" charset="0"/>
            </a:endParaRPr>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endParaRPr lang="en-GB" sz="900" b="1" noProof="0" dirty="0">
              <a:solidFill>
                <a:schemeClr val="tx1">
                  <a:lumMod val="90000"/>
                  <a:lumOff val="10000"/>
                </a:schemeClr>
              </a:solidFill>
              <a:ea typeface="Segoe UI" pitchFamily="34" charset="0"/>
              <a:cs typeface="Segoe UI" pitchFamily="34" charset="0"/>
            </a:endParaRPr>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endParaRPr lang="en-GB" sz="900" b="1" noProof="0" dirty="0">
              <a:solidFill>
                <a:schemeClr val="tx1">
                  <a:lumMod val="90000"/>
                  <a:lumOff val="10000"/>
                </a:schemeClr>
              </a:solidFill>
              <a:ea typeface="Segoe UI" pitchFamily="34" charset="0"/>
              <a:cs typeface="Segoe UI" pitchFamily="34" charset="0"/>
            </a:endParaRPr>
          </a:p>
          <a:p>
            <a:pPr marL="171450" indent="-171450">
              <a:buFont typeface="Arial" panose="020B0604020202020204" pitchFamily="34" charset="0"/>
              <a:buChar char="•"/>
            </a:pPr>
            <a:endParaRPr lang="en-GB" noProof="0"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3/22/2019 1:11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55374975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Innovation</a:t>
            </a:r>
          </a:p>
          <a:p>
            <a:r>
              <a:rPr lang="en-US" sz="800" b="0" dirty="0"/>
              <a:t>Take advantage of cloud to modernize your applications. Using fully-managed services such as Azure SQL Database, Azure App Service, and Azure IaaS, you can focus on business innovation.</a:t>
            </a:r>
          </a:p>
          <a:p>
            <a:r>
              <a:rPr lang="en-US" sz="800" b="1" dirty="0"/>
              <a:t>Save money</a:t>
            </a:r>
          </a:p>
          <a:p>
            <a:r>
              <a:rPr lang="en-US" sz="800" b="0" dirty="0"/>
              <a:t>Reduce infrastructure costs with Azure Hybrid Benefit and free Extended Security Updates on Azure virtual machines. Save up to $750,000 when you migrate one </a:t>
            </a:r>
            <a:r>
              <a:rPr lang="en-US" sz="800" b="0"/>
              <a:t>hundred servers </a:t>
            </a:r>
            <a:r>
              <a:rPr lang="en-US" sz="800" b="0" dirty="0"/>
              <a:t>to Azure—it would cost 5 times more to run Windows Server in AWS.</a:t>
            </a:r>
          </a:p>
          <a:p>
            <a:r>
              <a:rPr lang="en-US" sz="800" b="1" dirty="0"/>
              <a:t>Security and compliance</a:t>
            </a:r>
          </a:p>
          <a:p>
            <a:r>
              <a:rPr lang="en-US" sz="800" b="0" dirty="0"/>
              <a:t>Strengthen your security posture with Azure. Counter sophisticated cyberthreats with Azure’s secure cloud foundation and benefit from more than 70 compliance certifications. </a:t>
            </a:r>
            <a:endParaRPr lang="en-GB" sz="800" b="0"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3/22/2019 1:11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31</a:t>
            </a:fld>
            <a:endParaRPr lang="en-US" dirty="0"/>
          </a:p>
        </p:txBody>
      </p:sp>
    </p:spTree>
    <p:extLst>
      <p:ext uri="{BB962C8B-B14F-4D97-AF65-F5344CB8AC3E}">
        <p14:creationId xmlns:p14="http://schemas.microsoft.com/office/powerpoint/2010/main" val="215113362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0ECFDC7D-F4BE-4668-920D-08874925A5D7}" type="datetime8">
              <a:rPr lang="en-US" smtClean="0">
                <a:solidFill>
                  <a:prstClr val="black"/>
                </a:solidFill>
              </a:rPr>
              <a:t>3/22/2019 1:11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32</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1855107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Engage your customers</a:t>
            </a:r>
          </a:p>
          <a:p>
            <a:pPr marL="367758" lvl="3" indent="0" fontAlgn="base">
              <a:buNone/>
            </a:pPr>
            <a:r>
              <a:rPr lang="en-US" sz="882" b="0" i="0" kern="1200" dirty="0">
                <a:solidFill>
                  <a:schemeClr val="tx1"/>
                </a:solidFill>
                <a:effectLst/>
                <a:latin typeface="Segoe UI Light" pitchFamily="34" charset="0"/>
                <a:ea typeface="+mn-ea"/>
                <a:cs typeface="+mn-cs"/>
              </a:rPr>
              <a:t>Foster collaboration, fuel productivity and maximize mobility to attract and retain top talent, while mitigating risks that come with providing freedom and space to employees.</a:t>
            </a:r>
          </a:p>
          <a:p>
            <a:pPr marL="367758" lvl="3" indent="0" fontAlgn="base">
              <a:buNone/>
            </a:pPr>
            <a:r>
              <a:rPr lang="en-US" sz="882" b="0" i="0" kern="1200" dirty="0">
                <a:solidFill>
                  <a:schemeClr val="tx1"/>
                </a:solidFill>
                <a:effectLst/>
                <a:latin typeface="Segoe UI Light" pitchFamily="34" charset="0"/>
                <a:ea typeface="+mn-ea"/>
                <a:cs typeface="+mn-cs"/>
              </a:rPr>
              <a:t>Implementing a digital culture means maintaining a forward-thinking vision and empowering your team with the </a:t>
            </a:r>
            <a:r>
              <a:rPr lang="en-US" sz="882" b="0" i="0" u="none" strike="noStrike" kern="1200" dirty="0">
                <a:solidFill>
                  <a:schemeClr val="bg1"/>
                </a:solidFill>
                <a:effectLst/>
                <a:latin typeface="Segoe UI Light" pitchFamily="34" charset="0"/>
                <a:ea typeface="+mn-ea"/>
                <a:cs typeface="+mn-cs"/>
              </a:rPr>
              <a:t>best tools</a:t>
            </a:r>
            <a:r>
              <a:rPr lang="en-US" sz="882" b="0" i="0" kern="1200" dirty="0">
                <a:solidFill>
                  <a:schemeClr val="bg1"/>
                </a:solidFill>
                <a:effectLst/>
                <a:latin typeface="Segoe UI Light" pitchFamily="34" charset="0"/>
                <a:ea typeface="+mn-ea"/>
                <a:cs typeface="+mn-cs"/>
              </a:rPr>
              <a:t> </a:t>
            </a:r>
            <a:r>
              <a:rPr lang="en-US" sz="882" b="0" i="0" kern="1200" dirty="0">
                <a:solidFill>
                  <a:schemeClr val="tx1"/>
                </a:solidFill>
                <a:effectLst/>
                <a:latin typeface="Segoe UI Light" pitchFamily="34" charset="0"/>
                <a:ea typeface="+mn-ea"/>
                <a:cs typeface="+mn-cs"/>
              </a:rPr>
              <a:t>to simplify collaboration and improve productivity.</a:t>
            </a:r>
          </a:p>
          <a:p>
            <a:pPr marL="212982" lvl="1" indent="0">
              <a:buFont typeface="Arial" panose="020B0604020202020204" pitchFamily="34" charset="0"/>
              <a:buNone/>
            </a:pPr>
            <a:endParaRPr lang="en-US" dirty="0"/>
          </a:p>
          <a:p>
            <a:pPr marL="171450" indent="-171450">
              <a:buFont typeface="Arial" panose="020B0604020202020204" pitchFamily="34" charset="0"/>
              <a:buChar char="•"/>
            </a:pPr>
            <a:r>
              <a:rPr lang="en-US" dirty="0"/>
              <a:t>Empower your employees</a:t>
            </a:r>
          </a:p>
          <a:p>
            <a:pPr marL="328071" marR="0" lvl="2"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r>
              <a:rPr lang="en-US" sz="882" b="0" i="0" kern="1200" dirty="0">
                <a:solidFill>
                  <a:schemeClr val="tx1"/>
                </a:solidFill>
                <a:effectLst/>
                <a:latin typeface="Segoe UI Light" pitchFamily="34" charset="0"/>
                <a:ea typeface="+mn-ea"/>
                <a:cs typeface="+mn-cs"/>
              </a:rPr>
              <a:t>Build better, stronger engagements by harnessing data representing a 360-degree view of your customer, then drawing actionable intelligence and predictive insights that can deliver personalization at every touchpoint.</a:t>
            </a:r>
          </a:p>
          <a:p>
            <a:pPr marL="328071" marR="0" lvl="2"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endParaRPr lang="en-US" dirty="0"/>
          </a:p>
          <a:p>
            <a:pPr marL="171450" indent="-171450">
              <a:buFont typeface="Arial" panose="020B0604020202020204" pitchFamily="34" charset="0"/>
              <a:buChar char="•"/>
            </a:pPr>
            <a:r>
              <a:rPr lang="en-US" dirty="0"/>
              <a:t>Optimize your business</a:t>
            </a:r>
          </a:p>
          <a:p>
            <a:pPr marL="328071" marR="0" lvl="2"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r>
              <a:rPr lang="en-US" sz="882" b="0" i="0" kern="1200" dirty="0">
                <a:solidFill>
                  <a:schemeClr val="tx1"/>
                </a:solidFill>
                <a:effectLst/>
                <a:latin typeface="Segoe UI Light" pitchFamily="34" charset="0"/>
                <a:ea typeface="+mn-ea"/>
                <a:cs typeface="+mn-cs"/>
              </a:rPr>
              <a:t>Optimize operations to reshape customer relationships and service models by gathering data across a wide, dispersed set of endpoints, and drawing insight through advanced analytics that can be used to introduce improvements on a continuous, real-time basis.</a:t>
            </a:r>
          </a:p>
          <a:p>
            <a:pPr marL="328071" marR="0" lvl="2"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r>
              <a:rPr lang="en-US" sz="882" b="0" i="0" kern="1200" dirty="0">
                <a:solidFill>
                  <a:schemeClr val="tx1"/>
                </a:solidFill>
                <a:effectLst/>
                <a:latin typeface="Segoe UI Light" pitchFamily="34" charset="0"/>
                <a:ea typeface="+mn-ea"/>
                <a:cs typeface="+mn-cs"/>
              </a:rPr>
              <a:t>SaaS (Software as a Service) and consumption-based models for modern infrastructures are now more conventional (and wiser) ways of buying technology.</a:t>
            </a:r>
          </a:p>
          <a:p>
            <a:pPr marL="328071" marR="0" lvl="2"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endParaRPr lang="en-US" dirty="0"/>
          </a:p>
          <a:p>
            <a:pPr marL="171450" lvl="0" indent="-171450" algn="l">
              <a:buFont typeface="Arial" panose="020B0604020202020204" pitchFamily="34" charset="0"/>
              <a:buChar char="•"/>
            </a:pPr>
            <a:r>
              <a:rPr lang="en-US" dirty="0"/>
              <a:t>Transform your products</a:t>
            </a:r>
            <a:br>
              <a:rPr lang="en-US" sz="882" b="0" i="0" kern="1200" dirty="0">
                <a:solidFill>
                  <a:schemeClr val="tx1"/>
                </a:solidFill>
                <a:effectLst/>
                <a:latin typeface="Segoe UI Light" pitchFamily="34" charset="0"/>
                <a:ea typeface="+mn-ea"/>
                <a:cs typeface="+mn-cs"/>
              </a:rPr>
            </a:br>
            <a:r>
              <a:rPr lang="en-US" sz="882" b="0" i="0" kern="1200" dirty="0">
                <a:solidFill>
                  <a:schemeClr val="bg1"/>
                </a:solidFill>
                <a:effectLst/>
                <a:latin typeface="Segoe UI Light" pitchFamily="34" charset="0"/>
                <a:ea typeface="+mn-ea"/>
                <a:cs typeface="+mn-cs"/>
              </a:rPr>
              <a:t>To keep up with these digital-first companies, businesses need to adapt not only their technology but also their existing business models and offerings, finding ways to differentiate with new products and services.</a:t>
            </a:r>
          </a:p>
          <a:p>
            <a:pPr marL="377019" lvl="3" indent="0" algn="l" fontAlgn="base">
              <a:buNone/>
            </a:pPr>
            <a:r>
              <a:rPr lang="en-US" sz="882" b="0" i="0" kern="1200" dirty="0">
                <a:solidFill>
                  <a:schemeClr val="bg1"/>
                </a:solidFill>
                <a:effectLst/>
                <a:latin typeface="Segoe UI Light" pitchFamily="34" charset="0"/>
                <a:ea typeface="+mn-ea"/>
                <a:cs typeface="+mn-cs"/>
              </a:rPr>
              <a:t>Without </a:t>
            </a:r>
            <a:r>
              <a:rPr lang="en-US" sz="882" b="0" i="0" u="none" strike="noStrike" kern="1200" dirty="0">
                <a:solidFill>
                  <a:schemeClr val="bg1"/>
                </a:solidFill>
                <a:effectLst/>
                <a:latin typeface="Segoe UI Light" pitchFamily="34" charset="0"/>
                <a:ea typeface="+mn-ea"/>
                <a:cs typeface="+mn-cs"/>
                <a:hlinkClick r:id="rId3">
                  <a:extLst>
                    <a:ext uri="{A12FA001-AC4F-418D-AE19-62706E023703}">
                      <ahyp:hlinkClr xmlns:ahyp="http://schemas.microsoft.com/office/drawing/2018/hyperlinkcolor" val="tx"/>
                    </a:ext>
                  </a:extLst>
                </a:hlinkClick>
              </a:rPr>
              <a:t>the right technology foundation</a:t>
            </a:r>
            <a:r>
              <a:rPr lang="en-US" sz="882" b="0" i="0" kern="1200" dirty="0">
                <a:solidFill>
                  <a:schemeClr val="bg1"/>
                </a:solidFill>
                <a:effectLst/>
                <a:latin typeface="Segoe UI Light" pitchFamily="34" charset="0"/>
                <a:ea typeface="+mn-ea"/>
                <a:cs typeface="+mn-cs"/>
              </a:rPr>
              <a:t> and agility to evolve as business needs change, it will become increasingly difficult to meet new demands and retain customers in a competitive market.</a:t>
            </a:r>
          </a:p>
          <a:p>
            <a:pPr marL="377019" lvl="3" indent="0" algn="l" fontAlgn="base">
              <a:buNone/>
            </a:pPr>
            <a:r>
              <a:rPr lang="en-US" sz="882" b="0" i="0" kern="1200" dirty="0">
                <a:solidFill>
                  <a:schemeClr val="bg1"/>
                </a:solidFill>
                <a:effectLst/>
                <a:latin typeface="Segoe UI Light" pitchFamily="34" charset="0"/>
                <a:ea typeface="+mn-ea"/>
                <a:cs typeface="+mn-cs"/>
              </a:rPr>
              <a:t>This four-pillar approach is proven to support small, medium and large enterprises in their digital transformation.</a:t>
            </a:r>
          </a:p>
          <a:p>
            <a:pPr marL="377019" lvl="3" indent="0" algn="l" fontAlgn="base">
              <a:buNone/>
            </a:pPr>
            <a:r>
              <a:rPr lang="en-US" sz="882" b="0" i="0" kern="1200" dirty="0">
                <a:solidFill>
                  <a:schemeClr val="bg1"/>
                </a:solidFill>
                <a:effectLst/>
                <a:latin typeface="Segoe UI Light" pitchFamily="34" charset="0"/>
                <a:ea typeface="+mn-ea"/>
                <a:cs typeface="+mn-cs"/>
              </a:rPr>
              <a:t>First, </a:t>
            </a:r>
            <a:r>
              <a:rPr lang="en-US" sz="882" b="0" i="0" u="none" strike="noStrike" kern="1200" dirty="0">
                <a:solidFill>
                  <a:schemeClr val="bg1"/>
                </a:solidFill>
                <a:effectLst/>
                <a:latin typeface="Segoe UI Light" pitchFamily="34" charset="0"/>
                <a:ea typeface="+mn-ea"/>
                <a:cs typeface="+mn-cs"/>
                <a:hlinkClick r:id="rId4">
                  <a:extLst>
                    <a:ext uri="{A12FA001-AC4F-418D-AE19-62706E023703}">
                      <ahyp:hlinkClr xmlns:ahyp="http://schemas.microsoft.com/office/drawing/2018/hyperlinkcolor" val="tx"/>
                    </a:ext>
                  </a:extLst>
                </a:hlinkClick>
              </a:rPr>
              <a:t>find the best team of experts</a:t>
            </a:r>
            <a:r>
              <a:rPr lang="en-US" sz="882" b="0" i="0" kern="1200" dirty="0">
                <a:solidFill>
                  <a:schemeClr val="bg1"/>
                </a:solidFill>
                <a:effectLst/>
                <a:latin typeface="Segoe UI Light" pitchFamily="34" charset="0"/>
                <a:ea typeface="+mn-ea"/>
                <a:cs typeface="+mn-cs"/>
              </a:rPr>
              <a:t> to help build your roadmap and identify key priorities. You don’t need to tackle everything at once.</a:t>
            </a:r>
          </a:p>
          <a:p>
            <a:pPr marL="377019" lvl="3" indent="0" algn="l" fontAlgn="base">
              <a:buNone/>
            </a:pPr>
            <a:r>
              <a:rPr lang="en-US" sz="882" b="0" i="0" kern="1200" dirty="0">
                <a:solidFill>
                  <a:schemeClr val="bg1"/>
                </a:solidFill>
                <a:effectLst/>
                <a:latin typeface="Segoe UI Light" pitchFamily="34" charset="0"/>
                <a:ea typeface="+mn-ea"/>
                <a:cs typeface="+mn-cs"/>
              </a:rPr>
              <a:t>Then, ensure you invest in a </a:t>
            </a:r>
            <a:r>
              <a:rPr lang="en-US" sz="882" b="0" i="0" u="none" strike="noStrike" kern="1200" dirty="0">
                <a:solidFill>
                  <a:schemeClr val="bg1"/>
                </a:solidFill>
                <a:effectLst/>
                <a:latin typeface="Segoe UI Light" pitchFamily="34" charset="0"/>
                <a:ea typeface="+mn-ea"/>
                <a:cs typeface="+mn-cs"/>
                <a:hlinkClick r:id="rId3">
                  <a:extLst>
                    <a:ext uri="{A12FA001-AC4F-418D-AE19-62706E023703}">
                      <ahyp:hlinkClr xmlns:ahyp="http://schemas.microsoft.com/office/drawing/2018/hyperlinkcolor" val="tx"/>
                    </a:ext>
                  </a:extLst>
                </a:hlinkClick>
              </a:rPr>
              <a:t>modern technology framework</a:t>
            </a:r>
            <a:r>
              <a:rPr lang="en-US" sz="882" b="0" i="0" kern="1200" dirty="0">
                <a:solidFill>
                  <a:schemeClr val="bg1"/>
                </a:solidFill>
                <a:effectLst/>
                <a:latin typeface="Segoe UI Light" pitchFamily="34" charset="0"/>
                <a:ea typeface="+mn-ea"/>
                <a:cs typeface="+mn-cs"/>
              </a:rPr>
              <a:t> as your foundation that enables agility and growth.</a:t>
            </a:r>
          </a:p>
          <a:p>
            <a:pPr marL="377019" lvl="3" indent="0" algn="l" fontAlgn="base">
              <a:buNone/>
            </a:pPr>
            <a:r>
              <a:rPr lang="en-US" sz="882" b="0" i="0" kern="1200" dirty="0">
                <a:solidFill>
                  <a:schemeClr val="bg1"/>
                </a:solidFill>
                <a:effectLst/>
                <a:latin typeface="Segoe UI Light" pitchFamily="34" charset="0"/>
                <a:ea typeface="+mn-ea"/>
                <a:cs typeface="+mn-cs"/>
              </a:rPr>
              <a:t>With these key pieces in place, your digital transformation journey will naturally start exactly where you are now and evolve as your business needs change.</a:t>
            </a:r>
          </a:p>
          <a:p>
            <a:pPr lvl="1"/>
            <a:br>
              <a:rPr lang="en-US" dirty="0"/>
            </a:b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3/22/2019 1:11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13826241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GB" dirty="0"/>
              <a:t>CIO (Chief Information Officer)</a:t>
            </a:r>
          </a:p>
          <a:p>
            <a:endParaRPr lang="en-GB" dirty="0"/>
          </a:p>
          <a:p>
            <a:r>
              <a:rPr lang="en-GB" sz="882" b="0" i="0" kern="1200" dirty="0">
                <a:solidFill>
                  <a:schemeClr val="tx1"/>
                </a:solidFill>
                <a:effectLst/>
                <a:latin typeface="Segoe UI Light" pitchFamily="34" charset="0"/>
                <a:ea typeface="+mn-ea"/>
                <a:cs typeface="+mn-cs"/>
              </a:rPr>
              <a:t>Much of the blame lies with vendors who have abused the term when marketing solutions designed to satisfy </a:t>
            </a:r>
            <a:r>
              <a:rPr lang="en-GB" sz="882" b="0" i="1" kern="1200" dirty="0">
                <a:solidFill>
                  <a:schemeClr val="tx1"/>
                </a:solidFill>
                <a:effectLst/>
                <a:latin typeface="Segoe UI Light" pitchFamily="34" charset="0"/>
                <a:ea typeface="+mn-ea"/>
                <a:cs typeface="+mn-cs"/>
              </a:rPr>
              <a:t>every</a:t>
            </a:r>
            <a:r>
              <a:rPr lang="en-GB" sz="882" b="0" i="0" kern="1200" dirty="0">
                <a:solidFill>
                  <a:schemeClr val="tx1"/>
                </a:solidFill>
                <a:effectLst/>
                <a:latin typeface="Segoe UI Light" pitchFamily="34" charset="0"/>
                <a:ea typeface="+mn-ea"/>
                <a:cs typeface="+mn-cs"/>
              </a:rPr>
              <a:t> IT leader’s requirements. Savvy CIOs will tell you: Digital transformation doesn’t come in a box — or a cloud.</a:t>
            </a:r>
            <a:endParaRPr lang="en-GB" dirty="0"/>
          </a:p>
        </p:txBody>
      </p:sp>
      <p:sp>
        <p:nvSpPr>
          <p:cNvPr id="4" name="Marcador de encabezado 3"/>
          <p:cNvSpPr>
            <a:spLocks noGrp="1"/>
          </p:cNvSpPr>
          <p:nvPr>
            <p:ph type="hdr" sz="quarter"/>
          </p:nvPr>
        </p:nvSpPr>
        <p:spPr/>
        <p:txBody>
          <a:bodyPr/>
          <a:lstStyle/>
          <a:p>
            <a:endParaRPr lang="en-US" dirty="0"/>
          </a:p>
        </p:txBody>
      </p:sp>
      <p:sp>
        <p:nvSpPr>
          <p:cNvPr id="5" name="Marcador de pie de página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Marcador de fecha 5"/>
          <p:cNvSpPr>
            <a:spLocks noGrp="1"/>
          </p:cNvSpPr>
          <p:nvPr>
            <p:ph type="dt" idx="1"/>
          </p:nvPr>
        </p:nvSpPr>
        <p:spPr/>
        <p:txBody>
          <a:bodyPr/>
          <a:lstStyle/>
          <a:p>
            <a:fld id="{386CE63F-9E7F-4C04-9D0D-FCA25A8E9E86}" type="datetime8">
              <a:rPr lang="en-US" smtClean="0"/>
              <a:t>3/22/2019 1:11 PM</a:t>
            </a:fld>
            <a:endParaRPr lang="en-US" dirty="0"/>
          </a:p>
        </p:txBody>
      </p:sp>
      <p:sp>
        <p:nvSpPr>
          <p:cNvPr id="7" name="Marcador de número de diapositiva 6"/>
          <p:cNvSpPr>
            <a:spLocks noGrp="1"/>
          </p:cNvSpPr>
          <p:nvPr>
            <p:ph type="sldNum" sz="quarter" idx="5"/>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1993544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1" dirty="0"/>
              <a:t>Rehost</a:t>
            </a:r>
          </a:p>
          <a:p>
            <a:pPr marL="384432" lvl="1" indent="-171450">
              <a:buFont typeface="Arial" panose="020B0604020202020204" pitchFamily="34" charset="0"/>
              <a:buChar char="•"/>
            </a:pPr>
            <a:r>
              <a:rPr lang="en-US" sz="882" b="0" i="0" kern="1200" dirty="0">
                <a:solidFill>
                  <a:schemeClr val="tx1"/>
                </a:solidFill>
                <a:effectLst/>
                <a:latin typeface="Segoe UI Light" pitchFamily="34" charset="0"/>
                <a:ea typeface="+mn-ea"/>
                <a:cs typeface="+mn-cs"/>
              </a:rPr>
              <a:t>Often referred to as a "lift-and-shift" migration. This option doesn't require code changes, and let's you migrate your existing apps to Azure quickly. Each app is migrated as is, to reap the benefits of the cloud, without the risk and cost associated with code changes.</a:t>
            </a:r>
          </a:p>
          <a:p>
            <a:pPr marL="171450" lvl="0" indent="-171450">
              <a:buFont typeface="Arial" panose="020B0604020202020204" pitchFamily="34" charset="0"/>
              <a:buChar char="•"/>
            </a:pPr>
            <a:r>
              <a:rPr lang="en-US" sz="882" b="1" i="0" kern="1200" dirty="0">
                <a:solidFill>
                  <a:schemeClr val="tx1"/>
                </a:solidFill>
                <a:effectLst/>
                <a:latin typeface="Segoe UI Light" pitchFamily="34" charset="0"/>
                <a:ea typeface="+mn-ea"/>
                <a:cs typeface="+mn-cs"/>
              </a:rPr>
              <a:t>Refactor</a:t>
            </a:r>
          </a:p>
          <a:p>
            <a:pPr marL="384432" lvl="1" indent="-171450">
              <a:buFont typeface="Arial" panose="020B0604020202020204" pitchFamily="34" charset="0"/>
              <a:buChar char="•"/>
            </a:pPr>
            <a:r>
              <a:rPr lang="en-US" sz="882" b="0" i="0" kern="1200" dirty="0">
                <a:solidFill>
                  <a:schemeClr val="tx1"/>
                </a:solidFill>
                <a:effectLst/>
                <a:latin typeface="Segoe UI Light" pitchFamily="34" charset="0"/>
                <a:ea typeface="+mn-ea"/>
                <a:cs typeface="+mn-cs"/>
              </a:rPr>
              <a:t>Often referred to as “repackaging,” refactoring requires minimal changes to apps, so that they can connect to </a:t>
            </a:r>
            <a:r>
              <a:rPr lang="en-US" sz="882" b="0" i="0" u="none" strike="noStrike" kern="1200" dirty="0">
                <a:solidFill>
                  <a:schemeClr val="tx1"/>
                </a:solidFill>
                <a:effectLst/>
                <a:latin typeface="Segoe UI Light" pitchFamily="34" charset="0"/>
                <a:ea typeface="+mn-ea"/>
                <a:cs typeface="+mn-cs"/>
              </a:rPr>
              <a:t>Azure PaaS</a:t>
            </a:r>
            <a:r>
              <a:rPr lang="en-US" sz="882" b="0" i="0" kern="1200" dirty="0">
                <a:solidFill>
                  <a:schemeClr val="tx1"/>
                </a:solidFill>
                <a:effectLst/>
                <a:latin typeface="Segoe UI Light" pitchFamily="34" charset="0"/>
                <a:ea typeface="+mn-ea"/>
                <a:cs typeface="+mn-cs"/>
              </a:rPr>
              <a:t>, and use cloud offerings.</a:t>
            </a:r>
            <a:br>
              <a:rPr lang="en-US" dirty="0"/>
            </a:br>
            <a:r>
              <a:rPr lang="en-US" dirty="0"/>
              <a:t>I.E. You could migrate existing apps to Azure App Service or Azure Kubernetes Service known as AKS</a:t>
            </a:r>
          </a:p>
          <a:p>
            <a:pPr marL="384432" lvl="1" indent="-171450">
              <a:buFont typeface="Arial" panose="020B0604020202020204" pitchFamily="34" charset="0"/>
              <a:buChar char="•"/>
            </a:pPr>
            <a:r>
              <a:rPr lang="en-US" sz="882" b="0" i="0" kern="1200" dirty="0">
                <a:solidFill>
                  <a:schemeClr val="tx1"/>
                </a:solidFill>
                <a:effectLst/>
                <a:latin typeface="Segoe UI Light" pitchFamily="34" charset="0"/>
                <a:ea typeface="+mn-ea"/>
                <a:cs typeface="+mn-cs"/>
              </a:rPr>
              <a:t>Or, you could refactor relational and non-relational databases into options such as Azure SQL Database Managed Instance, Azure Database for MySQL, Azure Database for PostgreSQL, and Azure Cosmos DB</a:t>
            </a:r>
          </a:p>
          <a:p>
            <a:pPr marL="171450" lvl="0" indent="-171450">
              <a:buFont typeface="Arial" panose="020B0604020202020204" pitchFamily="34" charset="0"/>
              <a:buChar char="•"/>
            </a:pPr>
            <a:r>
              <a:rPr lang="en-US" sz="882" b="1" i="0" kern="1200" dirty="0">
                <a:solidFill>
                  <a:schemeClr val="tx1"/>
                </a:solidFill>
                <a:effectLst/>
                <a:latin typeface="Segoe UI Light" pitchFamily="34" charset="0"/>
                <a:ea typeface="+mn-ea"/>
                <a:cs typeface="+mn-cs"/>
              </a:rPr>
              <a:t>Rearchitect</a:t>
            </a:r>
          </a:p>
          <a:p>
            <a:pPr marL="384432" lvl="1" indent="-171450">
              <a:buFont typeface="Arial" panose="020B0604020202020204" pitchFamily="34" charset="0"/>
              <a:buChar char="•"/>
            </a:pPr>
            <a:r>
              <a:rPr lang="en-US" sz="882" b="0" i="0" kern="1200" dirty="0">
                <a:solidFill>
                  <a:schemeClr val="tx1"/>
                </a:solidFill>
                <a:effectLst/>
                <a:latin typeface="Segoe UI Light" pitchFamily="34" charset="0"/>
                <a:ea typeface="+mn-ea"/>
                <a:cs typeface="+mn-cs"/>
              </a:rPr>
              <a:t>Rearchitecting for migration focuses on modifying and extending app functionality and the code base to optimize the app architecture for cloud scalability. </a:t>
            </a:r>
          </a:p>
          <a:p>
            <a:pPr marL="384432" lvl="1" indent="-171450">
              <a:buFont typeface="Arial" panose="020B0604020202020204" pitchFamily="34" charset="0"/>
              <a:buChar char="•"/>
            </a:pPr>
            <a:r>
              <a:rPr lang="en-US" sz="882" b="0" i="0" kern="1200" dirty="0">
                <a:solidFill>
                  <a:schemeClr val="tx1"/>
                </a:solidFill>
                <a:effectLst/>
                <a:latin typeface="Segoe UI Light" pitchFamily="34" charset="0"/>
                <a:ea typeface="+mn-ea"/>
                <a:cs typeface="+mn-cs"/>
              </a:rPr>
              <a:t>For example, you could break down a monolithic application into a group of microservices that work together and scale easily</a:t>
            </a:r>
          </a:p>
          <a:p>
            <a:pPr marL="384432" lvl="1" indent="-171450">
              <a:buFont typeface="Arial" panose="020B0604020202020204" pitchFamily="34" charset="0"/>
              <a:buChar char="•"/>
            </a:pPr>
            <a:r>
              <a:rPr lang="en-GB" sz="882" b="0" i="0" kern="1200" dirty="0">
                <a:solidFill>
                  <a:schemeClr val="tx1"/>
                </a:solidFill>
                <a:effectLst/>
                <a:latin typeface="Segoe UI Light" pitchFamily="34" charset="0"/>
                <a:ea typeface="+mn-ea"/>
                <a:cs typeface="+mn-cs"/>
              </a:rPr>
              <a:t>Or, you could rearchitect relational and non-relational databases to a fully managed DBaaS solutions, such as Azure SQL Database Managed Instance, Azure Database for MySQL, Azure Database for PostgreSQL, and Azure Cosmos DB</a:t>
            </a:r>
          </a:p>
          <a:p>
            <a:pPr marL="171450" lvl="0" indent="-171450">
              <a:buFont typeface="Arial" panose="020B0604020202020204" pitchFamily="34" charset="0"/>
              <a:buChar char="•"/>
            </a:pPr>
            <a:r>
              <a:rPr lang="en-GB" sz="882" b="1" i="0" kern="1200" dirty="0">
                <a:solidFill>
                  <a:schemeClr val="tx1"/>
                </a:solidFill>
                <a:effectLst/>
                <a:latin typeface="Segoe UI Light" pitchFamily="34" charset="0"/>
                <a:ea typeface="+mn-ea"/>
                <a:cs typeface="+mn-cs"/>
              </a:rPr>
              <a:t>Rebuild</a:t>
            </a:r>
            <a:endParaRPr lang="en-US" sz="882" b="0" i="0" kern="1200" dirty="0">
              <a:solidFill>
                <a:schemeClr val="tx1"/>
              </a:solidFill>
              <a:effectLst/>
              <a:latin typeface="Segoe UI Light" pitchFamily="34" charset="0"/>
              <a:ea typeface="+mn-ea"/>
              <a:cs typeface="+mn-cs"/>
            </a:endParaRPr>
          </a:p>
          <a:p>
            <a:pPr marL="384432" lvl="1" indent="-171450">
              <a:buFont typeface="Arial" panose="020B0604020202020204" pitchFamily="34" charset="0"/>
              <a:buChar char="•"/>
            </a:pPr>
            <a:r>
              <a:rPr lang="en-US" dirty="0"/>
              <a:t>Rebuild takes things a step further by rebuilding an app from scratch using Azure cloud technologies</a:t>
            </a:r>
          </a:p>
          <a:p>
            <a:pPr marL="384432" lvl="1" indent="-171450">
              <a:buFont typeface="Arial" panose="020B0604020202020204" pitchFamily="34" charset="0"/>
              <a:buChar char="•"/>
            </a:pPr>
            <a:r>
              <a:rPr lang="en-US" dirty="0"/>
              <a:t>For example, you could build green field apps with cloud-native technologies like Azure Functions, Azure AI, Azure SQL Database Managed Instance, and Azure Cosmos DB</a:t>
            </a:r>
          </a:p>
        </p:txBody>
      </p:sp>
      <p:sp>
        <p:nvSpPr>
          <p:cNvPr id="4" name="Header Placeholder 3"/>
          <p:cNvSpPr>
            <a:spLocks noGrp="1"/>
          </p:cNvSpPr>
          <p:nvPr>
            <p:ph type="hdr" sz="quarter" idx="10"/>
          </p:nvPr>
        </p:nvSpPr>
        <p:spPr/>
        <p:txBody>
          <a:bodyPr/>
          <a:lstStyle/>
          <a:p>
            <a:pPr marL="0" marR="0" lvl="0" indent="0" algn="l" defTabSz="2632384" rtl="0" eaLnBrk="1" fontAlgn="auto" latinLnBrk="0" hangingPunct="1">
              <a:lnSpc>
                <a:spcPct val="100000"/>
              </a:lnSpc>
              <a:spcBef>
                <a:spcPts val="0"/>
              </a:spcBef>
              <a:spcAft>
                <a:spcPts val="0"/>
              </a:spcAft>
              <a:buClrTx/>
              <a:buSzTx/>
              <a:buFontTx/>
              <a:buNone/>
              <a:tabLst/>
              <a:defRPr/>
            </a:pPr>
            <a:endParaRPr kumimoji="0" lang="en-US" sz="34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1645301" marR="0" lvl="0" indent="0" algn="l" defTabSz="2631614" rtl="0" eaLnBrk="0" fontAlgn="auto" latinLnBrk="0" hangingPunct="0">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2632384"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34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2632384" rtl="0" eaLnBrk="1" fontAlgn="auto" latinLnBrk="0" hangingPunct="1">
                <a:lnSpc>
                  <a:spcPct val="100000"/>
                </a:lnSpc>
                <a:spcBef>
                  <a:spcPts val="0"/>
                </a:spcBef>
                <a:spcAft>
                  <a:spcPts val="0"/>
                </a:spcAft>
                <a:buClrTx/>
                <a:buSzTx/>
                <a:buFontTx/>
                <a:buNone/>
                <a:tabLst/>
                <a:defRPr/>
              </a:pPr>
              <a:t>3/22/2019 1:11 PM</a:t>
            </a:fld>
            <a:endParaRPr kumimoji="0" lang="en-US" sz="34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263238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34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2632384" rtl="0" eaLnBrk="1" fontAlgn="auto" latinLnBrk="0" hangingPunct="1">
                <a:lnSpc>
                  <a:spcPct val="100000"/>
                </a:lnSpc>
                <a:spcBef>
                  <a:spcPts val="0"/>
                </a:spcBef>
                <a:spcAft>
                  <a:spcPts val="0"/>
                </a:spcAft>
                <a:buClrTx/>
                <a:buSzTx/>
                <a:buFontTx/>
                <a:buNone/>
                <a:tabLst/>
                <a:defRPr/>
              </a:pPr>
              <a:t>7</a:t>
            </a:fld>
            <a:endParaRPr kumimoji="0" lang="en-US" sz="34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278877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Rehost</a:t>
            </a:r>
          </a:p>
          <a:p>
            <a:pPr marL="384432" lvl="1" indent="-171450">
              <a:buFont typeface="Arial" panose="020B0604020202020204" pitchFamily="34" charset="0"/>
              <a:buChar char="•"/>
            </a:pPr>
            <a:r>
              <a:rPr lang="en-US" sz="700" b="0" dirty="0"/>
              <a:t>When you need to move apps quickly to the cloud.</a:t>
            </a:r>
          </a:p>
          <a:p>
            <a:pPr marL="384432" lvl="1" indent="-171450">
              <a:buFont typeface="Arial" panose="020B0604020202020204" pitchFamily="34" charset="0"/>
              <a:buChar char="•"/>
            </a:pPr>
            <a:r>
              <a:rPr lang="en-US" sz="700" b="0" dirty="0"/>
              <a:t>When you want to move an app without modifying it.</a:t>
            </a:r>
          </a:p>
          <a:p>
            <a:pPr marL="384432" lvl="1" indent="-171450">
              <a:buFont typeface="Arial" panose="020B0604020202020204" pitchFamily="34" charset="0"/>
              <a:buChar char="•"/>
            </a:pPr>
            <a:r>
              <a:rPr lang="en-US" sz="700" b="0" dirty="0"/>
              <a:t>When your apps are architected so that they can leverage Azure IaaS scalability after migration.</a:t>
            </a:r>
          </a:p>
          <a:p>
            <a:pPr marL="384432" lvl="1" indent="-171450">
              <a:buFont typeface="Arial" panose="020B0604020202020204" pitchFamily="34" charset="0"/>
              <a:buChar char="•"/>
            </a:pPr>
            <a:r>
              <a:rPr lang="en-US" sz="700" b="0" dirty="0"/>
              <a:t>When apps are important to your business, but you don't need immediate changes to app capabilities</a:t>
            </a:r>
            <a:endParaRPr lang="en-GB" sz="700" b="0" dirty="0"/>
          </a:p>
          <a:p>
            <a:pPr marL="0" lvl="0" indent="0">
              <a:buFont typeface="Arial" panose="020B0604020202020204" pitchFamily="34" charset="0"/>
              <a:buNone/>
            </a:pPr>
            <a:r>
              <a:rPr lang="en-GB" sz="700" b="1" dirty="0"/>
              <a:t>Refactor</a:t>
            </a:r>
          </a:p>
          <a:p>
            <a:pPr marL="384432" lvl="1" indent="-171450">
              <a:buFont typeface="Arial" panose="020B0604020202020204" pitchFamily="34" charset="0"/>
              <a:buChar char="•"/>
            </a:pPr>
            <a:r>
              <a:rPr lang="en-US" sz="700" b="0" dirty="0"/>
              <a:t>If your app can easily be repackaged to work in Azure</a:t>
            </a:r>
          </a:p>
          <a:p>
            <a:pPr marL="384432" lvl="1" indent="-171450">
              <a:buFont typeface="Arial" panose="020B0604020202020204" pitchFamily="34" charset="0"/>
              <a:buChar char="•"/>
            </a:pPr>
            <a:r>
              <a:rPr lang="en-US" sz="700" b="0" dirty="0"/>
              <a:t>If you want to apply innovative DevOps practices provided by Azure, or you're thinking about DevOps using a container strategy for workloads</a:t>
            </a:r>
          </a:p>
          <a:p>
            <a:pPr marL="384432" lvl="1" indent="-171450">
              <a:buFont typeface="Arial" panose="020B0604020202020204" pitchFamily="34" charset="0"/>
              <a:buChar char="•"/>
            </a:pPr>
            <a:r>
              <a:rPr lang="en-US" sz="700" b="0" dirty="0"/>
              <a:t>For refactoring, you need to think about the portability of your existing code base, and available development skills</a:t>
            </a:r>
          </a:p>
          <a:p>
            <a:pPr marL="0" lvl="0" indent="0">
              <a:buFont typeface="Arial" panose="020B0604020202020204" pitchFamily="34" charset="0"/>
              <a:buNone/>
            </a:pPr>
            <a:r>
              <a:rPr lang="en-US" sz="700" b="1" dirty="0"/>
              <a:t>Rearchitect</a:t>
            </a:r>
          </a:p>
          <a:p>
            <a:pPr marL="384432" lvl="1" indent="-171450">
              <a:buFont typeface="Arial" panose="020B0604020202020204" pitchFamily="34" charset="0"/>
              <a:buChar char="•"/>
            </a:pPr>
            <a:r>
              <a:rPr lang="en-US" sz="882" b="0" i="0" kern="1200" dirty="0">
                <a:solidFill>
                  <a:schemeClr val="tx1"/>
                </a:solidFill>
                <a:effectLst/>
                <a:latin typeface="Segoe UI Light" pitchFamily="34" charset="0"/>
                <a:ea typeface="+mn-ea"/>
                <a:cs typeface="+mn-cs"/>
              </a:rPr>
              <a:t>When your apps need major revisions to incorporate new capabilities, or to work effectively on a cloud platform</a:t>
            </a:r>
          </a:p>
          <a:p>
            <a:pPr marL="384432" lvl="1" indent="-171450">
              <a:buFont typeface="Arial" panose="020B0604020202020204" pitchFamily="34" charset="0"/>
              <a:buChar char="•"/>
            </a:pPr>
            <a:r>
              <a:rPr lang="en-US" sz="882" b="0" i="0" kern="1200" dirty="0">
                <a:solidFill>
                  <a:schemeClr val="tx1"/>
                </a:solidFill>
                <a:effectLst/>
                <a:latin typeface="Segoe UI Light" pitchFamily="34" charset="0"/>
                <a:ea typeface="+mn-ea"/>
                <a:cs typeface="+mn-cs"/>
              </a:rPr>
              <a:t>When you want to use existing application investments, meet scalability requirements, apply innovative Azure DevOps practices, and minimize use of virtual machines</a:t>
            </a:r>
          </a:p>
          <a:p>
            <a:pPr marL="0" lvl="0" indent="0">
              <a:buFont typeface="Arial" panose="020B0604020202020204" pitchFamily="34" charset="0"/>
              <a:buNone/>
            </a:pPr>
            <a:r>
              <a:rPr lang="en-US" sz="700" b="1" i="0" kern="1200" dirty="0">
                <a:solidFill>
                  <a:schemeClr val="tx1"/>
                </a:solidFill>
                <a:effectLst/>
                <a:latin typeface="Segoe UI Light" pitchFamily="34" charset="0"/>
                <a:ea typeface="+mn-ea"/>
                <a:cs typeface="+mn-cs"/>
              </a:rPr>
              <a:t>Rebuild</a:t>
            </a:r>
          </a:p>
          <a:p>
            <a:pPr marL="384432" lvl="1" indent="-171450">
              <a:buFont typeface="Arial" panose="020B0604020202020204" pitchFamily="34" charset="0"/>
              <a:buChar char="•"/>
            </a:pPr>
            <a:r>
              <a:rPr lang="en-US" sz="882" b="0" i="0" kern="1200" dirty="0">
                <a:solidFill>
                  <a:schemeClr val="tx1"/>
                </a:solidFill>
                <a:effectLst/>
                <a:latin typeface="Segoe UI Light" pitchFamily="34" charset="0"/>
                <a:ea typeface="+mn-ea"/>
                <a:cs typeface="+mn-cs"/>
              </a:rPr>
              <a:t>When you want rapid development, and existing apps have limited functionality and lifespan</a:t>
            </a:r>
          </a:p>
          <a:p>
            <a:pPr marL="384432" lvl="1" indent="-171450">
              <a:buFont typeface="Arial" panose="020B0604020202020204" pitchFamily="34" charset="0"/>
              <a:buChar char="•"/>
            </a:pPr>
            <a:r>
              <a:rPr lang="en-US" sz="882" b="0" i="0" kern="1200" dirty="0">
                <a:solidFill>
                  <a:schemeClr val="tx1"/>
                </a:solidFill>
                <a:effectLst/>
                <a:latin typeface="Segoe UI Light" pitchFamily="34" charset="0"/>
                <a:ea typeface="+mn-ea"/>
                <a:cs typeface="+mn-cs"/>
              </a:rPr>
              <a:t>When you're ready to expedite business innovation (including DevOps practices provided by Azure), build new applications using cloud-native technologies, and take advantage of advancements in AI, Blockchain, and IoT</a:t>
            </a:r>
            <a:endParaRPr lang="en-US" sz="882" b="1"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3/22/2019 1:11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35849866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kern="1200" dirty="0">
                <a:solidFill>
                  <a:schemeClr val="tx1"/>
                </a:solidFill>
                <a:effectLst/>
                <a:latin typeface="Segoe UI Light" pitchFamily="34" charset="0"/>
                <a:ea typeface="+mn-ea"/>
                <a:cs typeface="+mn-cs"/>
              </a:rPr>
              <a:t>As you can see from the map, the initial decision when migrating to Azure is to choose which route to follow Infrastructure as a Service (IaaS) or Platform as a Service (PaaS)</a:t>
            </a:r>
            <a:r>
              <a:rPr lang="en-GB" sz="882" b="0" i="0" kern="1200" dirty="0">
                <a:solidFill>
                  <a:schemeClr val="tx1"/>
                </a:solidFill>
                <a:effectLst/>
                <a:latin typeface="Segoe UI Light" pitchFamily="34" charset="0"/>
                <a:ea typeface="+mn-ea"/>
                <a:cs typeface="+mn-cs"/>
              </a:rPr>
              <a:t>.</a:t>
            </a:r>
          </a:p>
          <a:p>
            <a:endParaRPr lang="en-US" sz="882" b="0" i="0" kern="1200" dirty="0">
              <a:solidFill>
                <a:schemeClr val="tx1"/>
              </a:solidFill>
              <a:effectLst/>
              <a:latin typeface="Segoe UI Light" pitchFamily="34" charset="0"/>
              <a:ea typeface="+mn-ea"/>
              <a:cs typeface="+mn-cs"/>
            </a:endParaRPr>
          </a:p>
          <a:p>
            <a:r>
              <a:rPr lang="en-US" sz="882" b="0" i="0" kern="1200" dirty="0">
                <a:solidFill>
                  <a:schemeClr val="tx1"/>
                </a:solidFill>
                <a:effectLst/>
                <a:latin typeface="Segoe UI Light" pitchFamily="34" charset="0"/>
                <a:ea typeface="+mn-ea"/>
                <a:cs typeface="+mn-cs"/>
              </a:rPr>
              <a:t>As its name suggests, the IaaS approach provides the runtime infrastructure such as a virtual server and network connectivity for you to install the OS, services and applications of your choice. Effectively, you just pick up your server and run it in Microsoft datacenters. Azure offers a range of preinstalled OSes you can choose from (such as Windows Server and Linux), and you can still take advantage of peripheral services, such as authentication though Azure Active Directory, messaging with Azure storage queues or Service Bus, global routing to your application through Traffic Manager, and more.</a:t>
            </a:r>
          </a:p>
          <a:p>
            <a:endParaRPr lang="en-US" sz="882" b="0" i="0" kern="1200" dirty="0">
              <a:solidFill>
                <a:schemeClr val="tx1"/>
              </a:solidFill>
              <a:effectLst/>
              <a:latin typeface="Segoe UI Light" pitchFamily="34" charset="0"/>
              <a:ea typeface="+mn-ea"/>
              <a:cs typeface="+mn-cs"/>
            </a:endParaRPr>
          </a:p>
          <a:p>
            <a:r>
              <a:rPr lang="en-US" sz="882" b="0" i="0" kern="1200" dirty="0">
                <a:solidFill>
                  <a:schemeClr val="tx1"/>
                </a:solidFill>
                <a:effectLst/>
                <a:latin typeface="Segoe UI Light" pitchFamily="34" charset="0"/>
                <a:ea typeface="+mn-ea"/>
                <a:cs typeface="+mn-cs"/>
              </a:rPr>
              <a:t>Alternatively, you can have Microsoft manage the OS and runtime platform for you by adopting the PaaS approach. Azure Web Sites provides an easy-to-use hosting platform for Web applications and Web sites with simple management and deployment capabilities that can integrate directly with many source control systems and supports a range of programming languages. If you want more control over the platform, including the capability to run a mixture of different types of roles and directly integrate caching, you can choose the Cloud Services approach. This allows you to deploy separate Web and worker roles; provides a wider range of configuration options; and is well-suited to a versioned and staged deployment environment.</a:t>
            </a:r>
            <a:endParaRPr lang="en-GB" sz="882"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3/22/2019 1:11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24838270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GB" dirty="0"/>
              <a:t>Today, numerous technology trends are forcing IT to become more dynamic, relevant, and business-aware. These trends include mobile computing, agile development, digitally inclined consumers, and you probably guessed it, cloud computing</a:t>
            </a:r>
          </a:p>
        </p:txBody>
      </p:sp>
      <p:sp>
        <p:nvSpPr>
          <p:cNvPr id="4" name="Marcador de encabezado 3"/>
          <p:cNvSpPr>
            <a:spLocks noGrp="1"/>
          </p:cNvSpPr>
          <p:nvPr>
            <p:ph type="hdr" sz="quarter"/>
          </p:nvPr>
        </p:nvSpPr>
        <p:spPr/>
        <p:txBody>
          <a:bodyPr/>
          <a:lstStyle/>
          <a:p>
            <a:endParaRPr lang="en-US" dirty="0"/>
          </a:p>
        </p:txBody>
      </p:sp>
      <p:sp>
        <p:nvSpPr>
          <p:cNvPr id="5" name="Marcador de pie de página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Marcador de fecha 5"/>
          <p:cNvSpPr>
            <a:spLocks noGrp="1"/>
          </p:cNvSpPr>
          <p:nvPr>
            <p:ph type="dt" idx="1"/>
          </p:nvPr>
        </p:nvSpPr>
        <p:spPr/>
        <p:txBody>
          <a:bodyPr/>
          <a:lstStyle/>
          <a:p>
            <a:fld id="{386CE63F-9E7F-4C04-9D0D-FCA25A8E9E86}" type="datetime8">
              <a:rPr lang="en-US" smtClean="0"/>
              <a:t>3/22/2019 1:11 PM</a:t>
            </a:fld>
            <a:endParaRPr lang="en-US" dirty="0"/>
          </a:p>
        </p:txBody>
      </p:sp>
      <p:sp>
        <p:nvSpPr>
          <p:cNvPr id="7" name="Marcador de número de diapositiva 6"/>
          <p:cNvSpPr>
            <a:spLocks noGrp="1"/>
          </p:cNvSpPr>
          <p:nvPr>
            <p:ph type="sldNum" sz="quarter" idx="5"/>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18119612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GB" dirty="0"/>
              <a:t>Already, 80% see cloud as an integrated part of their digital transformation direction, and this is why.</a:t>
            </a:r>
          </a:p>
        </p:txBody>
      </p:sp>
      <p:sp>
        <p:nvSpPr>
          <p:cNvPr id="4" name="Marcador de encabezado 3"/>
          <p:cNvSpPr>
            <a:spLocks noGrp="1"/>
          </p:cNvSpPr>
          <p:nvPr>
            <p:ph type="hdr" sz="quarter"/>
          </p:nvPr>
        </p:nvSpPr>
        <p:spPr/>
        <p:txBody>
          <a:bodyPr/>
          <a:lstStyle/>
          <a:p>
            <a:endParaRPr lang="en-US" dirty="0"/>
          </a:p>
        </p:txBody>
      </p:sp>
      <p:sp>
        <p:nvSpPr>
          <p:cNvPr id="5" name="Marcador de pie de página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Marcador de fecha 5"/>
          <p:cNvSpPr>
            <a:spLocks noGrp="1"/>
          </p:cNvSpPr>
          <p:nvPr>
            <p:ph type="dt" idx="1"/>
          </p:nvPr>
        </p:nvSpPr>
        <p:spPr/>
        <p:txBody>
          <a:bodyPr/>
          <a:lstStyle/>
          <a:p>
            <a:fld id="{386CE63F-9E7F-4C04-9D0D-FCA25A8E9E86}" type="datetime8">
              <a:rPr lang="en-US" smtClean="0"/>
              <a:t>3/22/2019 1:11 PM</a:t>
            </a:fld>
            <a:endParaRPr lang="en-US" dirty="0"/>
          </a:p>
        </p:txBody>
      </p:sp>
      <p:sp>
        <p:nvSpPr>
          <p:cNvPr id="7" name="Marcador de número de diapositiva 6"/>
          <p:cNvSpPr>
            <a:spLocks noGrp="1"/>
          </p:cNvSpPr>
          <p:nvPr>
            <p:ph type="sldNum" sz="quarter" idx="5"/>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311641350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3.xml"/><Relationship Id="rId4" Type="http://schemas.openxmlformats.org/officeDocument/2006/relationships/image" Target="../media/image9.emf"/></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Master" Target="../slideMasters/slideMaster3.xml"/><Relationship Id="rId4" Type="http://schemas.openxmlformats.org/officeDocument/2006/relationships/image" Target="../media/image14.jp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Master" Target="../slideMasters/slideMaster3.xml"/><Relationship Id="rId4" Type="http://schemas.openxmlformats.org/officeDocument/2006/relationships/image" Target="../media/image18.jpg"/></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9.emf"/><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Master" Target="../slideMasters/slideMaster4.xml"/><Relationship Id="rId4" Type="http://schemas.openxmlformats.org/officeDocument/2006/relationships/image" Target="../media/image14.jp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Master" Target="../slideMasters/slideMaster4.xml"/><Relationship Id="rId4" Type="http://schemas.openxmlformats.org/officeDocument/2006/relationships/image" Target="../media/image18.jpg"/></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8" name="Picture 7" descr="A group of young people, students,  looking at a computer&#10;">
            <a:extLst>
              <a:ext uri="{FF2B5EF4-FFF2-40B4-BE49-F238E27FC236}">
                <a16:creationId xmlns:a16="http://schemas.microsoft.com/office/drawing/2014/main" id="{5AA75CBB-8F34-43C9-991C-DAF5E5D2D167}"/>
              </a:ext>
            </a:extLst>
          </p:cNvPr>
          <p:cNvPicPr>
            <a:picLocks noChangeAspect="1"/>
          </p:cNvPicPr>
          <p:nvPr userDrawn="1"/>
        </p:nvPicPr>
        <p:blipFill rotWithShape="1">
          <a:blip r:embed="rId3"/>
          <a:srcRect l="14560" r="18791"/>
          <a:stretch/>
        </p:blipFill>
        <p:spPr bwMode="auto">
          <a:xfrm>
            <a:off x="5334000" y="0"/>
            <a:ext cx="6858000" cy="6858000"/>
          </a:xfrm>
          <a:prstGeom prst="rect">
            <a:avLst/>
          </a:prstGeom>
        </p:spPr>
      </p:pic>
    </p:spTree>
    <p:extLst>
      <p:ext uri="{BB962C8B-B14F-4D97-AF65-F5344CB8AC3E}">
        <p14:creationId xmlns:p14="http://schemas.microsoft.com/office/powerpoint/2010/main" val="12568246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6070262"/>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64825458"/>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00076556"/>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680384420"/>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04289880"/>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977259870"/>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noChangeAspect="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959184906"/>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37611799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3942464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9558707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8" name="Picture 7" descr="A group of young people, students,  looking at a computer">
            <a:extLst>
              <a:ext uri="{FF2B5EF4-FFF2-40B4-BE49-F238E27FC236}">
                <a16:creationId xmlns:a16="http://schemas.microsoft.com/office/drawing/2014/main" id="{1285F101-84E7-425B-BE07-D20731937218}"/>
              </a:ext>
            </a:extLst>
          </p:cNvPr>
          <p:cNvPicPr>
            <a:picLocks noChangeAspect="1"/>
          </p:cNvPicPr>
          <p:nvPr userDrawn="1"/>
        </p:nvPicPr>
        <p:blipFill rotWithShape="1">
          <a:blip r:embed="rId3"/>
          <a:srcRect l="14560" r="18791"/>
          <a:stretch/>
        </p:blipFill>
        <p:spPr bwMode="auto">
          <a:xfrm>
            <a:off x="5334000" y="0"/>
            <a:ext cx="6858000" cy="6858000"/>
          </a:xfrm>
          <a:prstGeom prst="rect">
            <a:avLst/>
          </a:prstGeom>
        </p:spPr>
      </p:pic>
    </p:spTree>
    <p:extLst>
      <p:ext uri="{BB962C8B-B14F-4D97-AF65-F5344CB8AC3E}">
        <p14:creationId xmlns:p14="http://schemas.microsoft.com/office/powerpoint/2010/main" val="1040302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1388392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1435120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9671344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801835"/>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12932845"/>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b="1"/>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41394908"/>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779057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1898179626"/>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8" name="Picture 7" descr="A group of young people, students,  looking at a computer&#10;">
            <a:extLst>
              <a:ext uri="{FF2B5EF4-FFF2-40B4-BE49-F238E27FC236}">
                <a16:creationId xmlns:a16="http://schemas.microsoft.com/office/drawing/2014/main" id="{5AA75CBB-8F34-43C9-991C-DAF5E5D2D167}"/>
              </a:ext>
            </a:extLst>
          </p:cNvPr>
          <p:cNvPicPr>
            <a:picLocks noChangeAspect="1"/>
          </p:cNvPicPr>
          <p:nvPr userDrawn="1"/>
        </p:nvPicPr>
        <p:blipFill rotWithShape="1">
          <a:blip r:embed="rId2"/>
          <a:srcRect l="14560" r="18791"/>
          <a:stretch/>
        </p:blipFill>
        <p:spPr bwMode="auto">
          <a:xfrm>
            <a:off x="5334000" y="0"/>
            <a:ext cx="6858000" cy="6858000"/>
          </a:xfrm>
          <a:prstGeom prst="rect">
            <a:avLst/>
          </a:prstGeom>
        </p:spPr>
      </p:pic>
      <p:pic>
        <p:nvPicPr>
          <p:cNvPr id="6" name="MS logo gray - EMF" descr="Microsoft logo, gray text version">
            <a:extLst>
              <a:ext uri="{FF2B5EF4-FFF2-40B4-BE49-F238E27FC236}">
                <a16:creationId xmlns:a16="http://schemas.microsoft.com/office/drawing/2014/main" id="{606C7DA6-3E58-4BAA-9E2E-EA46ED5F1820}"/>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4091489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8" name="Picture 7" descr="A group of young people, students,  looking at a computer">
            <a:extLst>
              <a:ext uri="{FF2B5EF4-FFF2-40B4-BE49-F238E27FC236}">
                <a16:creationId xmlns:a16="http://schemas.microsoft.com/office/drawing/2014/main" id="{1285F101-84E7-425B-BE07-D20731937218}"/>
              </a:ext>
            </a:extLst>
          </p:cNvPr>
          <p:cNvPicPr>
            <a:picLocks noChangeAspect="1"/>
          </p:cNvPicPr>
          <p:nvPr userDrawn="1"/>
        </p:nvPicPr>
        <p:blipFill rotWithShape="1">
          <a:blip r:embed="rId2"/>
          <a:srcRect l="14560" r="18791"/>
          <a:stretch/>
        </p:blipFill>
        <p:spPr bwMode="auto">
          <a:xfrm>
            <a:off x="5334000" y="0"/>
            <a:ext cx="6858000" cy="6858000"/>
          </a:xfrm>
          <a:prstGeom prst="rect">
            <a:avLst/>
          </a:prstGeom>
        </p:spPr>
      </p:pic>
      <p:pic>
        <p:nvPicPr>
          <p:cNvPr id="6" name="MS logo white - EMF" descr="Microsoft logo white text version">
            <a:extLst>
              <a:ext uri="{FF2B5EF4-FFF2-40B4-BE49-F238E27FC236}">
                <a16:creationId xmlns:a16="http://schemas.microsoft.com/office/drawing/2014/main" id="{752F7F94-9231-4E4A-AA40-FA537E6B0D74}"/>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593613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30528801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11527229-DBED-4F7D-9D9A-03EC2258F26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411737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6868369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lide wiith photo_black text">
    <p:bg>
      <p:bgRef idx="1001">
        <a:schemeClr val="bg1"/>
      </p:bgRef>
    </p:bg>
    <p:spTree>
      <p:nvGrpSpPr>
        <p:cNvPr id="1" name=""/>
        <p:cNvGrpSpPr/>
        <p:nvPr/>
      </p:nvGrpSpPr>
      <p:grpSpPr>
        <a:xfrm>
          <a:off x="0" y="0"/>
          <a:ext cx="0" cy="0"/>
          <a:chOff x="0" y="0"/>
          <a:chExt cx="0" cy="0"/>
        </a:xfrm>
      </p:grpSpPr>
      <p:pic>
        <p:nvPicPr>
          <p:cNvPr id="3" name="Picture 2" descr="A person sitting at a table in front of a window using a pen on a Surface Book folded into tablet mode.&#10;">
            <a:extLst>
              <a:ext uri="{FF2B5EF4-FFF2-40B4-BE49-F238E27FC236}">
                <a16:creationId xmlns:a16="http://schemas.microsoft.com/office/drawing/2014/main" id="{C4F23456-CF30-4F8E-B7F9-2458DD633470}"/>
              </a:ext>
            </a:extLst>
          </p:cNvPr>
          <p:cNvPicPr>
            <a:picLocks noChangeAspect="1"/>
          </p:cNvPicPr>
          <p:nvPr userDrawn="1"/>
        </p:nvPicPr>
        <p:blipFill rotWithShape="1">
          <a:blip r:embed="rId2"/>
          <a:srcRect b="573"/>
          <a:stretch/>
        </p:blipFill>
        <p:spPr bwMode="auto">
          <a:xfrm>
            <a:off x="0" y="0"/>
            <a:ext cx="12192000" cy="6858000"/>
          </a:xfrm>
          <a:prstGeom prst="rect">
            <a:avLst/>
          </a:prstGeom>
        </p:spPr>
      </p:pic>
      <p:pic>
        <p:nvPicPr>
          <p:cNvPr id="6" name="MS logo gray - EMF" descr="Microsoft logo, gray text version">
            <a:extLst>
              <a:ext uri="{FF2B5EF4-FFF2-40B4-BE49-F238E27FC236}">
                <a16:creationId xmlns:a16="http://schemas.microsoft.com/office/drawing/2014/main" id="{3CC725DE-C7B6-4C58-AD2C-FED56896EFC4}"/>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600" spc="-50" baseline="0">
                <a:gradFill>
                  <a:gsLst>
                    <a:gs pos="21764">
                      <a:srgbClr val="1A1A1A"/>
                    </a:gs>
                    <a:gs pos="12500">
                      <a:srgbClr val="1A1A1A"/>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084064" cy="307777"/>
          </a:xfrm>
          <a:noFill/>
        </p:spPr>
        <p:txBody>
          <a:bodyPr wrap="square" lIns="0" tIns="0" rIns="0" bIns="0">
            <a:spAutoFit/>
          </a:bodyPr>
          <a:lstStyle>
            <a:lvl1pPr marL="0" indent="0">
              <a:spcBef>
                <a:spcPts val="0"/>
              </a:spcBef>
              <a:buNone/>
              <a:defRPr sz="2000"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3460009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wiith photo_white text">
    <p:spTree>
      <p:nvGrpSpPr>
        <p:cNvPr id="1" name=""/>
        <p:cNvGrpSpPr/>
        <p:nvPr/>
      </p:nvGrpSpPr>
      <p:grpSpPr>
        <a:xfrm>
          <a:off x="0" y="0"/>
          <a:ext cx="0" cy="0"/>
          <a:chOff x="0" y="0"/>
          <a:chExt cx="0" cy="0"/>
        </a:xfrm>
      </p:grpSpPr>
      <p:pic>
        <p:nvPicPr>
          <p:cNvPr id="4" name="Picture 3" descr="A man and woman standing in the dark, smiling, holding up a phone taking a 'selfie&quot; photo.&#10;">
            <a:extLst>
              <a:ext uri="{FF2B5EF4-FFF2-40B4-BE49-F238E27FC236}">
                <a16:creationId xmlns:a16="http://schemas.microsoft.com/office/drawing/2014/main" id="{0FDB5818-845D-4D59-92EA-7FEEAB84EE00}"/>
              </a:ext>
            </a:extLst>
          </p:cNvPr>
          <p:cNvPicPr>
            <a:picLocks noChangeAspect="1"/>
          </p:cNvPicPr>
          <p:nvPr userDrawn="1"/>
        </p:nvPicPr>
        <p:blipFill rotWithShape="1">
          <a:blip r:embed="rId2"/>
          <a:srcRect t="3580" b="12046"/>
          <a:stretch/>
        </p:blipFill>
        <p:spPr bwMode="auto">
          <a:xfrm>
            <a:off x="0" y="0"/>
            <a:ext cx="12192000" cy="6858000"/>
          </a:xfrm>
          <a:prstGeom prst="rect">
            <a:avLst/>
          </a:prstGeom>
        </p:spPr>
      </p:pic>
      <p:sp>
        <p:nvSpPr>
          <p:cNvPr id="9" name="Title 1"/>
          <p:cNvSpPr>
            <a:spLocks noGrp="1"/>
          </p:cNvSpPr>
          <p:nvPr>
            <p:ph type="title" hasCustomPrompt="1"/>
          </p:nvPr>
        </p:nvSpPr>
        <p:spPr bwMode="white">
          <a:xfrm>
            <a:off x="584635" y="2425780"/>
            <a:ext cx="5083629" cy="1107996"/>
          </a:xfrm>
          <a:noFill/>
        </p:spPr>
        <p:txBody>
          <a:bodyPr wrap="square" lIns="0" tIns="0" rIns="0" bIns="0" anchor="b" anchorCtr="0">
            <a:spAutoFit/>
          </a:bodyPr>
          <a:lstStyle>
            <a:lvl1pPr>
              <a:defRPr sz="3600" spc="-50" baseline="0">
                <a:gradFill>
                  <a:gsLst>
                    <a:gs pos="53365">
                      <a:srgbClr val="FFFFFF"/>
                    </a:gs>
                    <a:gs pos="21764">
                      <a:srgbClr val="FFFFFF"/>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bwMode="white">
          <a:xfrm>
            <a:off x="584200" y="3962400"/>
            <a:ext cx="5084064" cy="307777"/>
          </a:xfrm>
          <a:noFill/>
        </p:spPr>
        <p:txBody>
          <a:bodyPr wrap="square" lIns="0" tIns="0" rIns="0" bIns="0">
            <a:spAutoFit/>
          </a:bodyPr>
          <a:lstStyle>
            <a:lvl1pPr marL="0" indent="0">
              <a:spcBef>
                <a:spcPts val="0"/>
              </a:spcBef>
              <a:buNone/>
              <a:defRPr sz="2000" spc="0" baseline="0">
                <a:gradFill>
                  <a:gsLst>
                    <a:gs pos="53365">
                      <a:srgbClr val="FFFFFF"/>
                    </a:gs>
                    <a:gs pos="21764">
                      <a:srgbClr val="FFFFFF"/>
                    </a:gs>
                  </a:gsLst>
                  <a:lin ang="5400000" scaled="0"/>
                </a:gradFill>
                <a:latin typeface="+mn-lt"/>
                <a:cs typeface="Segoe UI" panose="020B0502040204020203" pitchFamily="34" charset="0"/>
              </a:defRPr>
            </a:lvl1pPr>
          </a:lstStyle>
          <a:p>
            <a:pPr lvl="0"/>
            <a:r>
              <a:rPr lang="en-US" dirty="0"/>
              <a:t>Speaker name or subtitle text</a:t>
            </a:r>
          </a:p>
        </p:txBody>
      </p:sp>
      <p:pic>
        <p:nvPicPr>
          <p:cNvPr id="6" name="MS logo white - EMF" descr="Microsoft logo white text version">
            <a:extLst>
              <a:ext uri="{FF2B5EF4-FFF2-40B4-BE49-F238E27FC236}">
                <a16:creationId xmlns:a16="http://schemas.microsoft.com/office/drawing/2014/main" id="{AA220987-CAF7-45F3-B22A-77038A8D8133}"/>
              </a:ext>
            </a:extLst>
          </p:cNvPr>
          <p:cNvPicPr>
            <a:picLocks noChangeAspect="1"/>
          </p:cNvPicPr>
          <p:nvPr userDrawn="1"/>
        </p:nvPicPr>
        <p:blipFill>
          <a:blip r:embed="rId3"/>
          <a:stretch>
            <a:fillRect/>
          </a:stretch>
        </p:blipFill>
        <p:spPr bwMode="black">
          <a:xfrm>
            <a:off x="585216" y="585788"/>
            <a:ext cx="1366245" cy="292608"/>
          </a:xfrm>
          <a:prstGeom prst="rect">
            <a:avLst/>
          </a:prstGeom>
        </p:spPr>
      </p:pic>
    </p:spTree>
    <p:extLst>
      <p:ext uri="{BB962C8B-B14F-4D97-AF65-F5344CB8AC3E}">
        <p14:creationId xmlns:p14="http://schemas.microsoft.com/office/powerpoint/2010/main" val="3159350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74528113"/>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94706078"/>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60773406"/>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84350045"/>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45885457"/>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40141888"/>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6549529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931481418"/>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99871376"/>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150696969"/>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806079506"/>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17399880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3688632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14613808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2417125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6502756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716574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wiith photo_black text">
    <p:spTree>
      <p:nvGrpSpPr>
        <p:cNvPr id="1" name=""/>
        <p:cNvGrpSpPr/>
        <p:nvPr/>
      </p:nvGrpSpPr>
      <p:grpSpPr>
        <a:xfrm>
          <a:off x="0" y="0"/>
          <a:ext cx="0" cy="0"/>
          <a:chOff x="0" y="0"/>
          <a:chExt cx="0" cy="0"/>
        </a:xfrm>
      </p:grpSpPr>
      <p:pic>
        <p:nvPicPr>
          <p:cNvPr id="3" name="Picture 2" descr="A person sitting at a table in front of a window using a pen on a Surface Book folded into tablet mode.&#10;">
            <a:extLst>
              <a:ext uri="{FF2B5EF4-FFF2-40B4-BE49-F238E27FC236}">
                <a16:creationId xmlns:a16="http://schemas.microsoft.com/office/drawing/2014/main" id="{C4F23456-CF30-4F8E-B7F9-2458DD633470}"/>
              </a:ext>
            </a:extLst>
          </p:cNvPr>
          <p:cNvPicPr>
            <a:picLocks noChangeAspect="1"/>
          </p:cNvPicPr>
          <p:nvPr userDrawn="1"/>
        </p:nvPicPr>
        <p:blipFill rotWithShape="1">
          <a:blip r:embed="rId2"/>
          <a:srcRect b="573"/>
          <a:stretch/>
        </p:blipFill>
        <p:spPr bwMode="auto">
          <a:xfrm>
            <a:off x="0" y="0"/>
            <a:ext cx="12192000" cy="6858000"/>
          </a:xfrm>
          <a:prstGeom prst="rect">
            <a:avLst/>
          </a:prstGeom>
        </p:spPr>
      </p:pic>
      <p:pic>
        <p:nvPicPr>
          <p:cNvPr id="6" name="MS logo gray - EMF" descr="Microsoft logo, gray text version">
            <a:extLst>
              <a:ext uri="{FF2B5EF4-FFF2-40B4-BE49-F238E27FC236}">
                <a16:creationId xmlns:a16="http://schemas.microsoft.com/office/drawing/2014/main" id="{3CC725DE-C7B6-4C58-AD2C-FED56896EFC4}"/>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600" spc="-50" baseline="0">
                <a:gradFill>
                  <a:gsLst>
                    <a:gs pos="21764">
                      <a:srgbClr val="1A1A1A"/>
                    </a:gs>
                    <a:gs pos="12500">
                      <a:srgbClr val="1A1A1A"/>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084064" cy="307777"/>
          </a:xfrm>
          <a:noFill/>
        </p:spPr>
        <p:txBody>
          <a:bodyPr wrap="square" lIns="0" tIns="0" rIns="0" bIns="0">
            <a:spAutoFit/>
          </a:bodyPr>
          <a:lstStyle>
            <a:lvl1pPr marL="0" indent="0">
              <a:spcBef>
                <a:spcPts val="0"/>
              </a:spcBef>
              <a:buNone/>
              <a:defRPr sz="2000"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20983346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2093403"/>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0680103"/>
      </p:ext>
    </p:extLst>
  </p:cSld>
  <p:clrMapOvr>
    <a:overrideClrMapping bg1="lt1" tx1="dk1" bg2="lt2" tx2="dk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12562624"/>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6" name="MS logo gray - EMF" descr="Microsoft logo, gray text version">
            <a:extLst>
              <a:ext uri="{FF2B5EF4-FFF2-40B4-BE49-F238E27FC236}">
                <a16:creationId xmlns:a16="http://schemas.microsoft.com/office/drawing/2014/main" id="{6EB48F5B-FA46-418B-8BEE-9F0C23C84A52}"/>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4579271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833038121"/>
      </p:ext>
    </p:extLst>
  </p:cSld>
  <p:clrMapOvr>
    <a:masterClrMapping/>
  </p:clrMapOvr>
  <p:transition>
    <p:fade/>
  </p:transition>
  <p:extLst mod="1">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lumMod val="50000"/>
          </a:schemeClr>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1" y="2532448"/>
            <a:ext cx="9630389" cy="1793104"/>
          </a:xfrm>
          <a:noFill/>
        </p:spPr>
        <p:txBody>
          <a:bodyPr lIns="0" tIns="0" rIns="0" bIns="182880" anchor="b" anchorCtr="0"/>
          <a:lstStyle>
            <a:lvl1pPr>
              <a:defRPr sz="4705" strike="noStrike" spc="-49" baseline="0">
                <a:solidFill>
                  <a:schemeClr val="bg1"/>
                </a:solidFill>
              </a:defRPr>
            </a:lvl1pPr>
          </a:lstStyle>
          <a:p>
            <a:r>
              <a:rPr lang="en-US" dirty="0"/>
              <a:t>Microsoft Azure Discovery Day </a:t>
            </a:r>
            <a:br>
              <a:rPr lang="en-US" dirty="0"/>
            </a:br>
            <a:r>
              <a:rPr lang="en-US" dirty="0"/>
              <a:t>Presentation title goes here</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
        <p:nvSpPr>
          <p:cNvPr id="8" name="Text Placeholder 10">
            <a:extLst>
              <a:ext uri="{FF2B5EF4-FFF2-40B4-BE49-F238E27FC236}">
                <a16:creationId xmlns:a16="http://schemas.microsoft.com/office/drawing/2014/main" id="{5E9C4516-26FA-2F40-A2E5-1BD96936FD8E}"/>
              </a:ext>
            </a:extLst>
          </p:cNvPr>
          <p:cNvSpPr>
            <a:spLocks noGrp="1"/>
          </p:cNvSpPr>
          <p:nvPr>
            <p:ph type="body" sz="quarter" idx="16" hasCustomPrompt="1"/>
          </p:nvPr>
        </p:nvSpPr>
        <p:spPr>
          <a:xfrm>
            <a:off x="464841" y="5669516"/>
            <a:ext cx="9609045" cy="724246"/>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dirty="0"/>
              <a:t>Speaker name</a:t>
            </a:r>
          </a:p>
          <a:p>
            <a:pPr lvl="1"/>
            <a:r>
              <a:rPr lang="en-US" dirty="0"/>
              <a:t>Date</a:t>
            </a:r>
          </a:p>
        </p:txBody>
      </p:sp>
    </p:spTree>
    <p:extLst>
      <p:ext uri="{BB962C8B-B14F-4D97-AF65-F5344CB8AC3E}">
        <p14:creationId xmlns:p14="http://schemas.microsoft.com/office/powerpoint/2010/main" val="41076700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2_Title Slide 2">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1" y="2532448"/>
            <a:ext cx="9630389" cy="1793104"/>
          </a:xfrm>
          <a:noFill/>
        </p:spPr>
        <p:txBody>
          <a:bodyPr lIns="0" tIns="0" rIns="0" bIns="182880" anchor="b" anchorCtr="0"/>
          <a:lstStyle>
            <a:lvl1pPr>
              <a:defRPr sz="4705" strike="noStrike" spc="-49" baseline="0">
                <a:solidFill>
                  <a:schemeClr val="bg1"/>
                </a:solidFill>
              </a:defRPr>
            </a:lvl1pPr>
          </a:lstStyle>
          <a:p>
            <a:r>
              <a:rPr lang="en-US" dirty="0"/>
              <a:t>Microsoft Azure Discovery Day </a:t>
            </a:r>
            <a:br>
              <a:rPr lang="en-US" dirty="0"/>
            </a:br>
            <a:r>
              <a:rPr lang="en-US" dirty="0"/>
              <a:t>Presentation title goes here</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
        <p:nvSpPr>
          <p:cNvPr id="8" name="Text Placeholder 10">
            <a:extLst>
              <a:ext uri="{FF2B5EF4-FFF2-40B4-BE49-F238E27FC236}">
                <a16:creationId xmlns:a16="http://schemas.microsoft.com/office/drawing/2014/main" id="{A462A60B-A69E-F345-8342-7A4E3F4B69A9}"/>
              </a:ext>
            </a:extLst>
          </p:cNvPr>
          <p:cNvSpPr>
            <a:spLocks noGrp="1"/>
          </p:cNvSpPr>
          <p:nvPr>
            <p:ph type="body" sz="quarter" idx="16" hasCustomPrompt="1"/>
          </p:nvPr>
        </p:nvSpPr>
        <p:spPr>
          <a:xfrm>
            <a:off x="464841" y="5669516"/>
            <a:ext cx="9609045" cy="724246"/>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dirty="0"/>
              <a:t>Speaker name</a:t>
            </a:r>
          </a:p>
          <a:p>
            <a:pPr lvl="1"/>
            <a:r>
              <a:rPr lang="en-US" dirty="0"/>
              <a:t>Date</a:t>
            </a:r>
          </a:p>
        </p:txBody>
      </p:sp>
    </p:spTree>
    <p:extLst>
      <p:ext uri="{BB962C8B-B14F-4D97-AF65-F5344CB8AC3E}">
        <p14:creationId xmlns:p14="http://schemas.microsoft.com/office/powerpoint/2010/main" val="392730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rgbClr val="000000"/>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90E109D4-FCAE-9E4E-BE34-A1608AE5398C}"/>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516851" y="106167"/>
            <a:ext cx="6664774" cy="6665720"/>
          </a:xfrm>
          <a:prstGeom prst="rect">
            <a:avLst/>
          </a:prstGeom>
        </p:spPr>
      </p:pic>
      <p:sp>
        <p:nvSpPr>
          <p:cNvPr id="13" name="Title 1">
            <a:extLst>
              <a:ext uri="{FF2B5EF4-FFF2-40B4-BE49-F238E27FC236}">
                <a16:creationId xmlns:a16="http://schemas.microsoft.com/office/drawing/2014/main" id="{B75096FF-13CC-0248-B6F1-88D5C0332823}"/>
              </a:ext>
            </a:extLst>
          </p:cNvPr>
          <p:cNvSpPr>
            <a:spLocks noGrp="1"/>
          </p:cNvSpPr>
          <p:nvPr>
            <p:ph type="title" hasCustomPrompt="1"/>
          </p:nvPr>
        </p:nvSpPr>
        <p:spPr>
          <a:xfrm>
            <a:off x="431183" y="2602180"/>
            <a:ext cx="6564802" cy="1653640"/>
          </a:xfrm>
          <a:noFill/>
        </p:spPr>
        <p:txBody>
          <a:bodyPr lIns="0" tIns="0" rIns="0" bIns="182880" anchor="b" anchorCtr="0"/>
          <a:lstStyle>
            <a:lvl1pPr>
              <a:defRPr sz="4902" strike="noStrike" spc="-49" baseline="0">
                <a:solidFill>
                  <a:schemeClr val="tx2"/>
                </a:solidFill>
              </a:defRPr>
            </a:lvl1pPr>
          </a:lstStyle>
          <a:p>
            <a:r>
              <a:rPr lang="en-US" dirty="0"/>
              <a:t>Microsoft Azure </a:t>
            </a:r>
            <a:br>
              <a:rPr lang="en-US" dirty="0"/>
            </a:br>
            <a:r>
              <a:rPr lang="en-US" dirty="0"/>
              <a:t>Discovery Day</a:t>
            </a:r>
          </a:p>
        </p:txBody>
      </p:sp>
      <p:pic>
        <p:nvPicPr>
          <p:cNvPr id="6" name="Picture 5">
            <a:extLst>
              <a:ext uri="{FF2B5EF4-FFF2-40B4-BE49-F238E27FC236}">
                <a16:creationId xmlns:a16="http://schemas.microsoft.com/office/drawing/2014/main" id="{414E37FF-12F6-394D-83D1-D72C5CB1EF3A}"/>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Tree>
    <p:extLst>
      <p:ext uri="{BB962C8B-B14F-4D97-AF65-F5344CB8AC3E}">
        <p14:creationId xmlns:p14="http://schemas.microsoft.com/office/powerpoint/2010/main" val="1709845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p:spPr>
        <p:txBody>
          <a:bodyPr lIns="0" tIns="0" rIns="0" bIns="0"/>
          <a:lstStyle>
            <a:lvl1pPr>
              <a:defRPr sz="1765" spc="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229843" y="1168943"/>
            <a:ext cx="3837818" cy="3786998"/>
          </a:xfr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dirty="0"/>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1546406789"/>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55995" y="1922802"/>
            <a:ext cx="11306469" cy="603538"/>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93" indent="0">
              <a:buNone/>
              <a:defRPr/>
            </a:lvl3pPr>
            <a:lvl4pPr marL="672290" indent="0">
              <a:buNone/>
              <a:defRPr/>
            </a:lvl4pPr>
            <a:lvl5pPr marL="896386" indent="0">
              <a:buNone/>
              <a:defRPr/>
            </a:lvl5pPr>
          </a:lstStyle>
          <a:p>
            <a:pPr lvl="0"/>
            <a:r>
              <a:rPr lang="en-US" dirty="0"/>
              <a:t>Large: subhead Segoe UI </a:t>
            </a:r>
            <a:r>
              <a:rPr lang="en-US" dirty="0" err="1"/>
              <a:t>Semibold</a:t>
            </a:r>
            <a:r>
              <a:rPr lang="en-US" dirty="0"/>
              <a:t> 20/24</a:t>
            </a:r>
          </a:p>
          <a:p>
            <a:pPr lvl="1"/>
            <a:r>
              <a:rPr lang="en-US" dirty="0"/>
              <a:t>Large: subhead Segoe UI Regular 20/24</a:t>
            </a:r>
          </a:p>
        </p:txBody>
      </p:sp>
      <p:sp>
        <p:nvSpPr>
          <p:cNvPr id="5" name="Text Placeholder 4"/>
          <p:cNvSpPr>
            <a:spLocks noGrp="1"/>
          </p:cNvSpPr>
          <p:nvPr>
            <p:ph type="body" sz="quarter" idx="11" hasCustomPrompt="1"/>
          </p:nvPr>
        </p:nvSpPr>
        <p:spPr>
          <a:xfrm>
            <a:off x="455995" y="3151388"/>
            <a:ext cx="11306469" cy="443839"/>
          </a:xfr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chemeClr val="tx1"/>
                </a:solidFill>
              </a:defRPr>
            </a:lvl2pPr>
            <a:lvl3pPr marL="448193" indent="0">
              <a:buNone/>
              <a:defRPr/>
            </a:lvl3pPr>
            <a:lvl4pPr marL="672290" indent="0">
              <a:buNone/>
              <a:defRPr/>
            </a:lvl4pPr>
            <a:lvl5pPr marL="896386" indent="0">
              <a:buNone/>
              <a:defRPr/>
            </a:lvl5pPr>
          </a:lstStyle>
          <a:p>
            <a:pPr lvl="0"/>
            <a:r>
              <a:rPr lang="en-US" dirty="0"/>
              <a:t>Medium: paragraph title Segoe UI </a:t>
            </a:r>
            <a:r>
              <a:rPr lang="en-US" dirty="0" err="1"/>
              <a:t>Semibold</a:t>
            </a:r>
            <a:r>
              <a:rPr lang="en-US" dirty="0"/>
              <a:t> 14/18</a:t>
            </a:r>
          </a:p>
          <a:p>
            <a:pPr lvl="1"/>
            <a:r>
              <a:rPr lang="en-US" dirty="0"/>
              <a:t>Body copy Segoe UI Regular 14/18</a:t>
            </a:r>
          </a:p>
        </p:txBody>
      </p:sp>
      <p:sp>
        <p:nvSpPr>
          <p:cNvPr id="7" name="Text Placeholder 6"/>
          <p:cNvSpPr>
            <a:spLocks noGrp="1"/>
          </p:cNvSpPr>
          <p:nvPr>
            <p:ph type="body" sz="quarter" idx="12" hasCustomPrompt="1"/>
          </p:nvPr>
        </p:nvSpPr>
        <p:spPr>
          <a:xfrm>
            <a:off x="455995" y="4352947"/>
            <a:ext cx="11306469" cy="331946"/>
          </a:xfr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chemeClr val="tx1"/>
                </a:solidFill>
              </a:defRPr>
            </a:lvl2pPr>
            <a:lvl3pPr marL="448193" indent="0">
              <a:buNone/>
              <a:defRPr/>
            </a:lvl3pPr>
            <a:lvl4pPr marL="672290" indent="0">
              <a:buNone/>
              <a:defRPr/>
            </a:lvl4pPr>
            <a:lvl5pPr marL="0" indent="0">
              <a:lnSpc>
                <a:spcPct val="100000"/>
              </a:lnSpc>
              <a:buNone/>
              <a:defRPr/>
            </a:lvl5pPr>
          </a:lstStyle>
          <a:p>
            <a:pPr lvl="4"/>
            <a:r>
              <a:rPr lang="en-US" dirty="0"/>
              <a:t>Small caption: Segoe UI Bold 10/12</a:t>
            </a:r>
          </a:p>
          <a:p>
            <a:pPr lvl="1"/>
            <a:r>
              <a:rPr lang="en-US" dirty="0"/>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3733292948"/>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wiith photo_white text">
    <p:bg>
      <p:bgRef idx="1001">
        <a:schemeClr val="bg2"/>
      </p:bgRef>
    </p:bg>
    <p:spTree>
      <p:nvGrpSpPr>
        <p:cNvPr id="1" name=""/>
        <p:cNvGrpSpPr/>
        <p:nvPr/>
      </p:nvGrpSpPr>
      <p:grpSpPr>
        <a:xfrm>
          <a:off x="0" y="0"/>
          <a:ext cx="0" cy="0"/>
          <a:chOff x="0" y="0"/>
          <a:chExt cx="0" cy="0"/>
        </a:xfrm>
      </p:grpSpPr>
      <p:pic>
        <p:nvPicPr>
          <p:cNvPr id="4" name="Picture 3" descr="A man and woman standing in the dark, smiling, holding up a phone taking a 'selfie&quot; photo.&#10;">
            <a:extLst>
              <a:ext uri="{FF2B5EF4-FFF2-40B4-BE49-F238E27FC236}">
                <a16:creationId xmlns:a16="http://schemas.microsoft.com/office/drawing/2014/main" id="{0FDB5818-845D-4D59-92EA-7FEEAB84EE00}"/>
              </a:ext>
            </a:extLst>
          </p:cNvPr>
          <p:cNvPicPr>
            <a:picLocks noChangeAspect="1"/>
          </p:cNvPicPr>
          <p:nvPr userDrawn="1"/>
        </p:nvPicPr>
        <p:blipFill rotWithShape="1">
          <a:blip r:embed="rId2"/>
          <a:srcRect t="3580" b="12046"/>
          <a:stretch/>
        </p:blipFill>
        <p:spPr bwMode="auto">
          <a:xfrm>
            <a:off x="0" y="0"/>
            <a:ext cx="12192000" cy="6858000"/>
          </a:xfrm>
          <a:prstGeom prst="rect">
            <a:avLst/>
          </a:prstGeom>
        </p:spPr>
      </p:pic>
      <p:sp>
        <p:nvSpPr>
          <p:cNvPr id="9" name="Title 1"/>
          <p:cNvSpPr>
            <a:spLocks noGrp="1"/>
          </p:cNvSpPr>
          <p:nvPr>
            <p:ph type="title" hasCustomPrompt="1"/>
          </p:nvPr>
        </p:nvSpPr>
        <p:spPr bwMode="white">
          <a:xfrm>
            <a:off x="584635" y="2425780"/>
            <a:ext cx="5083629" cy="1107996"/>
          </a:xfrm>
          <a:noFill/>
        </p:spPr>
        <p:txBody>
          <a:bodyPr wrap="square" lIns="0" tIns="0" rIns="0" bIns="0" anchor="b" anchorCtr="0">
            <a:spAutoFit/>
          </a:bodyPr>
          <a:lstStyle>
            <a:lvl1pPr>
              <a:defRPr sz="3600" spc="-50" baseline="0">
                <a:gradFill>
                  <a:gsLst>
                    <a:gs pos="53365">
                      <a:srgbClr val="FFFFFF"/>
                    </a:gs>
                    <a:gs pos="21764">
                      <a:srgbClr val="FFFFFF"/>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bwMode="white">
          <a:xfrm>
            <a:off x="584200" y="3962400"/>
            <a:ext cx="5084064" cy="307777"/>
          </a:xfrm>
          <a:noFill/>
        </p:spPr>
        <p:txBody>
          <a:bodyPr wrap="square" lIns="0" tIns="0" rIns="0" bIns="0">
            <a:spAutoFit/>
          </a:bodyPr>
          <a:lstStyle>
            <a:lvl1pPr marL="0" indent="0">
              <a:spcBef>
                <a:spcPts val="0"/>
              </a:spcBef>
              <a:buNone/>
              <a:defRPr sz="2000" spc="0" baseline="0">
                <a:gradFill>
                  <a:gsLst>
                    <a:gs pos="53365">
                      <a:srgbClr val="FFFFFF"/>
                    </a:gs>
                    <a:gs pos="21764">
                      <a:srgbClr val="FFFFFF"/>
                    </a:gs>
                  </a:gsLst>
                  <a:lin ang="5400000" scaled="0"/>
                </a:gradFill>
                <a:latin typeface="+mn-lt"/>
                <a:cs typeface="Segoe UI" panose="020B0502040204020203" pitchFamily="34" charset="0"/>
              </a:defRPr>
            </a:lvl1pPr>
          </a:lstStyle>
          <a:p>
            <a:pPr lvl="0"/>
            <a:r>
              <a:rPr lang="en-US" dirty="0"/>
              <a:t>Speaker name or subtitle text</a:t>
            </a:r>
          </a:p>
        </p:txBody>
      </p:sp>
      <p:pic>
        <p:nvPicPr>
          <p:cNvPr id="6" name="MS logo white - EMF" descr="Microsoft logo white text version">
            <a:extLst>
              <a:ext uri="{FF2B5EF4-FFF2-40B4-BE49-F238E27FC236}">
                <a16:creationId xmlns:a16="http://schemas.microsoft.com/office/drawing/2014/main" id="{AA220987-CAF7-45F3-B22A-77038A8D8133}"/>
              </a:ext>
            </a:extLst>
          </p:cNvPr>
          <p:cNvPicPr>
            <a:picLocks noChangeAspect="1"/>
          </p:cNvPicPr>
          <p:nvPr userDrawn="1"/>
        </p:nvPicPr>
        <p:blipFill>
          <a:blip r:embed="rId3"/>
          <a:stretch>
            <a:fillRect/>
          </a:stretch>
        </p:blipFill>
        <p:spPr bwMode="black">
          <a:xfrm>
            <a:off x="585216" y="585788"/>
            <a:ext cx="1366245" cy="292608"/>
          </a:xfrm>
          <a:prstGeom prst="rect">
            <a:avLst/>
          </a:prstGeom>
        </p:spPr>
      </p:pic>
    </p:spTree>
    <p:extLst>
      <p:ext uri="{BB962C8B-B14F-4D97-AF65-F5344CB8AC3E}">
        <p14:creationId xmlns:p14="http://schemas.microsoft.com/office/powerpoint/2010/main" val="26829843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55995" y="1922587"/>
            <a:ext cx="9384447" cy="603538"/>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55995" y="3151388"/>
            <a:ext cx="3618381" cy="2675220"/>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675220"/>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675220"/>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2569363735"/>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3"/>
            <a:ext cx="3618381" cy="2435151"/>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lvl="1"/>
            <a:endParaRPr lang="en-US" dirty="0"/>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1" y="2363623"/>
            <a:ext cx="3618381" cy="2435151"/>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lvl="1"/>
            <a:endParaRPr lang="en-US" dirty="0"/>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2926572139"/>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64958" y="1599724"/>
            <a:ext cx="3609417" cy="3099393"/>
          </a:xfrm>
          <a:blipFill>
            <a:blip r:embed="rId2"/>
            <a:stretch>
              <a:fillRect/>
            </a:stretch>
          </a:blipFill>
        </p:spPr>
        <p:txBody>
          <a:bodyPr anchor="ctr" anchorCtr="0">
            <a:noAutofit/>
          </a:bodyPr>
          <a:lstStyle>
            <a:lvl1pPr marL="0" indent="0" algn="ctr">
              <a:buNone/>
              <a:defRPr sz="1961">
                <a:solidFill>
                  <a:schemeClr val="bg1"/>
                </a:solidFill>
              </a:defRPr>
            </a:lvl1pPr>
          </a:lstStyle>
          <a:p>
            <a:pPr lvl="0"/>
            <a:r>
              <a:rPr lang="en-US" dirty="0"/>
              <a:t>Place photo</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55995"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144083"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00039" y="1599724"/>
            <a:ext cx="3609417" cy="3099393"/>
          </a:xfrm>
          <a:blipFill>
            <a:blip r:embed="rId3"/>
            <a:stretch>
              <a:fillRect/>
            </a:stretch>
          </a:blipFill>
        </p:spPr>
        <p:txBody>
          <a:bodyPr anchor="ctr" anchorCtr="0">
            <a:noAutofit/>
          </a:bodyPr>
          <a:lstStyle>
            <a:lvl1pPr marL="0" indent="0" algn="ctr">
              <a:buNone/>
              <a:defRPr sz="1961">
                <a:solidFill>
                  <a:schemeClr val="bg1"/>
                </a:solidFill>
              </a:defRPr>
            </a:lvl1pPr>
          </a:lstStyle>
          <a:p>
            <a:pPr lvl="0"/>
            <a:r>
              <a:rPr lang="en-US" dirty="0"/>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144083" y="1599722"/>
            <a:ext cx="3609417" cy="3099394"/>
          </a:xfrm>
          <a:blipFill>
            <a:blip r:embed="rId4"/>
            <a:stretch>
              <a:fillRect/>
            </a:stretch>
          </a:blipFill>
        </p:spPr>
        <p:txBody>
          <a:bodyPr anchor="ctr" anchorCtr="0">
            <a:noAutofit/>
          </a:bodyPr>
          <a:lstStyle>
            <a:lvl1pPr marL="0" indent="0" algn="ctr">
              <a:buNone/>
              <a:defRPr sz="1961">
                <a:solidFill>
                  <a:schemeClr val="bg1"/>
                </a:solidFill>
              </a:defRPr>
            </a:lvl1pPr>
          </a:lstStyle>
          <a:p>
            <a:pPr lvl="0"/>
            <a:r>
              <a:rPr lang="en-US" dirty="0"/>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1"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2" name="Footer Placeholder 14">
            <a:extLst>
              <a:ext uri="{FF2B5EF4-FFF2-40B4-BE49-F238E27FC236}">
                <a16:creationId xmlns:a16="http://schemas.microsoft.com/office/drawing/2014/main" id="{CA59C6B7-B917-1840-9DE3-C346678711AC}"/>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463987560"/>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6"/>
            <a:ext cx="1693247" cy="895855"/>
          </a:xfrm>
        </p:spPr>
        <p:txBody>
          <a:bodyPr>
            <a:noAutofit/>
          </a:bodyPr>
          <a:lstStyle>
            <a:lvl1pPr marL="0" indent="0">
              <a:buNone/>
              <a:defRPr sz="1961"/>
            </a:lvl1pPr>
          </a:lstStyle>
          <a:p>
            <a:pPr lvl="0"/>
            <a:r>
              <a:rPr lang="en-US" dirty="0"/>
              <a:t>Picture</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55995" y="3167818"/>
            <a:ext cx="1693247" cy="2778790"/>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378328"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00662"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222995"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145328"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067660"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378328" y="2158886"/>
            <a:ext cx="1693247" cy="895855"/>
          </a:xfrm>
        </p:spPr>
        <p:txBody>
          <a:bodyPr>
            <a:noAutofit/>
          </a:bodyPr>
          <a:lstStyle>
            <a:lvl1pPr marL="0" indent="0">
              <a:buNone/>
              <a:defRPr sz="1961"/>
            </a:lvl1pPr>
          </a:lstStyle>
          <a:p>
            <a:pPr lvl="0"/>
            <a:r>
              <a:rPr lang="en-US" dirty="0"/>
              <a:t>Picture</a:t>
            </a:r>
          </a:p>
        </p:txBody>
      </p:sp>
      <p:sp>
        <p:nvSpPr>
          <p:cNvPr id="26" name="Content Placeholder 15"/>
          <p:cNvSpPr>
            <a:spLocks noGrp="1"/>
          </p:cNvSpPr>
          <p:nvPr>
            <p:ph sz="quarter" idx="27" hasCustomPrompt="1"/>
          </p:nvPr>
        </p:nvSpPr>
        <p:spPr>
          <a:xfrm>
            <a:off x="4300662" y="2158886"/>
            <a:ext cx="1693247" cy="895855"/>
          </a:xfrm>
        </p:spPr>
        <p:txBody>
          <a:bodyPr>
            <a:noAutofit/>
          </a:bodyPr>
          <a:lstStyle>
            <a:lvl1pPr marL="0" indent="0">
              <a:buNone/>
              <a:defRPr sz="1961"/>
            </a:lvl1pPr>
          </a:lstStyle>
          <a:p>
            <a:pPr lvl="0"/>
            <a:r>
              <a:rPr lang="en-US" dirty="0"/>
              <a:t>Picture</a:t>
            </a:r>
          </a:p>
        </p:txBody>
      </p:sp>
      <p:sp>
        <p:nvSpPr>
          <p:cNvPr id="27" name="Content Placeholder 15"/>
          <p:cNvSpPr>
            <a:spLocks noGrp="1"/>
          </p:cNvSpPr>
          <p:nvPr>
            <p:ph sz="quarter" idx="28" hasCustomPrompt="1"/>
          </p:nvPr>
        </p:nvSpPr>
        <p:spPr>
          <a:xfrm>
            <a:off x="6222995" y="2158886"/>
            <a:ext cx="1693247" cy="895855"/>
          </a:xfrm>
        </p:spPr>
        <p:txBody>
          <a:bodyPr>
            <a:noAutofit/>
          </a:bodyPr>
          <a:lstStyle>
            <a:lvl1pPr marL="0" indent="0">
              <a:buNone/>
              <a:defRPr sz="1961"/>
            </a:lvl1pPr>
          </a:lstStyle>
          <a:p>
            <a:pPr lvl="0"/>
            <a:r>
              <a:rPr lang="en-US" dirty="0"/>
              <a:t>Picture</a:t>
            </a:r>
          </a:p>
        </p:txBody>
      </p:sp>
      <p:sp>
        <p:nvSpPr>
          <p:cNvPr id="28" name="Content Placeholder 15"/>
          <p:cNvSpPr>
            <a:spLocks noGrp="1"/>
          </p:cNvSpPr>
          <p:nvPr>
            <p:ph sz="quarter" idx="29" hasCustomPrompt="1"/>
          </p:nvPr>
        </p:nvSpPr>
        <p:spPr>
          <a:xfrm>
            <a:off x="8145328" y="2158886"/>
            <a:ext cx="1693247" cy="895855"/>
          </a:xfrm>
        </p:spPr>
        <p:txBody>
          <a:bodyPr>
            <a:noAutofit/>
          </a:bodyPr>
          <a:lstStyle>
            <a:lvl1pPr marL="0" indent="0">
              <a:buNone/>
              <a:defRPr sz="1961"/>
            </a:lvl1pPr>
          </a:lstStyle>
          <a:p>
            <a:pPr lvl="0"/>
            <a:r>
              <a:rPr lang="en-US" dirty="0"/>
              <a:t>Picture</a:t>
            </a:r>
          </a:p>
        </p:txBody>
      </p:sp>
      <p:sp>
        <p:nvSpPr>
          <p:cNvPr id="29" name="Content Placeholder 15"/>
          <p:cNvSpPr>
            <a:spLocks noGrp="1"/>
          </p:cNvSpPr>
          <p:nvPr>
            <p:ph sz="quarter" idx="30" hasCustomPrompt="1"/>
          </p:nvPr>
        </p:nvSpPr>
        <p:spPr>
          <a:xfrm>
            <a:off x="10067660" y="2158886"/>
            <a:ext cx="1693247" cy="895855"/>
          </a:xfrm>
        </p:spPr>
        <p:txBody>
          <a:bodyPr>
            <a:noAutofit/>
          </a:bodyPr>
          <a:lstStyle>
            <a:lvl1pPr marL="0" indent="0">
              <a:buNone/>
              <a:defRPr sz="1961"/>
            </a:lvl1pPr>
          </a:lstStyle>
          <a:p>
            <a:pPr lvl="0"/>
            <a:r>
              <a:rPr lang="en-US" dirty="0"/>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3"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1"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2"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3"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6.</a:t>
            </a:r>
          </a:p>
        </p:txBody>
      </p:sp>
      <p:sp>
        <p:nvSpPr>
          <p:cNvPr id="23" name="Footer Placeholder 14">
            <a:extLst>
              <a:ext uri="{FF2B5EF4-FFF2-40B4-BE49-F238E27FC236}">
                <a16:creationId xmlns:a16="http://schemas.microsoft.com/office/drawing/2014/main" id="{CDC19876-13E5-1847-AE6E-14EA37A9CED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869284171"/>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solidFill>
                  <a:schemeClr val="tx1"/>
                </a:solidFill>
              </a:defRPr>
            </a:lvl1pPr>
          </a:lstStyle>
          <a:p>
            <a:r>
              <a:rPr lang="en-US" dirty="0"/>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1321828542"/>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tx2"/>
                </a:solidFill>
              </a:defRPr>
            </a:lvl1pPr>
          </a:lstStyle>
          <a:p>
            <a:pPr marL="0" lvl="0">
              <a:lnSpc>
                <a:spcPts val="5490"/>
              </a:lnSpc>
            </a:pPr>
            <a:r>
              <a:rPr lang="en-US" dirty="0"/>
              <a:t>Section title</a:t>
            </a:r>
          </a:p>
        </p:txBody>
      </p:sp>
    </p:spTree>
    <p:extLst>
      <p:ext uri="{BB962C8B-B14F-4D97-AF65-F5344CB8AC3E}">
        <p14:creationId xmlns:p14="http://schemas.microsoft.com/office/powerpoint/2010/main" val="2167289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dirty="0"/>
              <a:t>Section title</a:t>
            </a:r>
          </a:p>
        </p:txBody>
      </p:sp>
    </p:spTree>
    <p:extLst>
      <p:ext uri="{BB962C8B-B14F-4D97-AF65-F5344CB8AC3E}">
        <p14:creationId xmlns:p14="http://schemas.microsoft.com/office/powerpoint/2010/main" val="30915892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229842" y="0"/>
            <a:ext cx="5962158" cy="6858000"/>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55995" y="620428"/>
            <a:ext cx="5541959" cy="403137"/>
          </a:xfrm>
        </p:spPr>
        <p:txBody>
          <a:bodyPr wrap="square" lIns="0" tIns="0" rIns="0" bIns="0">
            <a:spAutoFit/>
          </a:bodyPr>
          <a:lstStyle>
            <a:lvl1pPr>
              <a:lnSpc>
                <a:spcPts val="3137"/>
              </a:lnSpc>
              <a:defRPr sz="2745" baseline="0">
                <a:solidFill>
                  <a:schemeClr val="tx1"/>
                </a:solidFill>
              </a:defRPr>
            </a:lvl1pPr>
          </a:lstStyle>
          <a:p>
            <a:r>
              <a:rPr lang="en-US" dirty="0"/>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3"/>
            <a:ext cx="4822952" cy="264890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lvl="1"/>
            <a:endParaRPr lang="en-US" dirty="0"/>
          </a:p>
          <a:p>
            <a:pPr lvl="1"/>
            <a:endParaRPr lang="en-US" dirty="0"/>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7"/>
            <a:ext cx="4822951" cy="287771"/>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dirty="0"/>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t>
            </a:r>
          </a:p>
        </p:txBody>
      </p:sp>
    </p:spTree>
    <p:extLst>
      <p:ext uri="{BB962C8B-B14F-4D97-AF65-F5344CB8AC3E}">
        <p14:creationId xmlns:p14="http://schemas.microsoft.com/office/powerpoint/2010/main" val="4274372020"/>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55995" y="2158885"/>
            <a:ext cx="3618381" cy="2540231"/>
          </a:xfrm>
          <a:blipFill>
            <a:blip r:embed="rId2"/>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03151" y="2158885"/>
            <a:ext cx="3607487" cy="2540231"/>
          </a:xfrm>
          <a:blipFill>
            <a:blip r:embed="rId3"/>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139413" y="2158885"/>
            <a:ext cx="3623050" cy="2540231"/>
          </a:xfrm>
          <a:blipFill>
            <a:blip r:embed="rId4"/>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Photo layout 2</a:t>
            </a:r>
          </a:p>
        </p:txBody>
      </p:sp>
      <p:sp>
        <p:nvSpPr>
          <p:cNvPr id="5" name="Text Placeholder 4"/>
          <p:cNvSpPr>
            <a:spLocks noGrp="1"/>
          </p:cNvSpPr>
          <p:nvPr>
            <p:ph type="body" sz="quarter" idx="11" hasCustomPrompt="1"/>
          </p:nvPr>
        </p:nvSpPr>
        <p:spPr>
          <a:xfrm>
            <a:off x="455995"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00039"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144083"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4" name="Footer Placeholder 14">
            <a:extLst>
              <a:ext uri="{FF2B5EF4-FFF2-40B4-BE49-F238E27FC236}">
                <a16:creationId xmlns:a16="http://schemas.microsoft.com/office/drawing/2014/main" id="{3B5B741A-7576-5149-903B-7C99768D88C1}"/>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3917321317"/>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55995" y="1922802"/>
            <a:ext cx="4758211" cy="603538"/>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dirty="0"/>
              <a:t>Large subhead Segoe UI Regular 20/24. Em volor resequaectur.</a:t>
            </a:r>
            <a:endParaRPr lang="en-US" dirty="0"/>
          </a:p>
        </p:txBody>
      </p:sp>
      <p:sp>
        <p:nvSpPr>
          <p:cNvPr id="5" name="Text Placeholder 4"/>
          <p:cNvSpPr>
            <a:spLocks noGrp="1"/>
          </p:cNvSpPr>
          <p:nvPr>
            <p:ph type="body" sz="quarter" idx="11" hasCustomPrompt="1"/>
          </p:nvPr>
        </p:nvSpPr>
        <p:spPr>
          <a:xfrm>
            <a:off x="455995" y="2707597"/>
            <a:ext cx="4758210" cy="2521331"/>
          </a:xfrm>
        </p:spPr>
        <p:txBody>
          <a:bodyPr lIns="0" tIns="0" rIns="0" bIns="0"/>
          <a:lstStyle>
            <a:lvl1pPr marL="280121" indent="-280121">
              <a:lnSpc>
                <a:spcPts val="1765"/>
              </a:lnSpc>
              <a:spcBef>
                <a:spcPts val="0"/>
              </a:spcBef>
              <a:buFont typeface="Arial" panose="020B0604020202020204" pitchFamily="34" charset="0"/>
              <a:buChar char="•"/>
              <a:defRPr sz="1372"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421009"/>
            <a:ext cx="5834041" cy="546753"/>
          </a:xfrm>
        </p:spPr>
        <p:txBody>
          <a:bodyPr anchor="ctr" anchorCtr="0"/>
          <a:lstStyle>
            <a:lvl1pPr algn="ctr">
              <a:defRPr/>
            </a:lvl1pPr>
          </a:lstStyle>
          <a:p>
            <a:r>
              <a:rPr lang="en-US"/>
              <a:t>Click icon to add picture</a:t>
            </a:r>
            <a:endParaRPr lang="en-US" dirty="0"/>
          </a:p>
        </p:txBody>
      </p:sp>
      <p:sp>
        <p:nvSpPr>
          <p:cNvPr id="8" name="Footer Placeholder 14">
            <a:extLst>
              <a:ext uri="{FF2B5EF4-FFF2-40B4-BE49-F238E27FC236}">
                <a16:creationId xmlns:a16="http://schemas.microsoft.com/office/drawing/2014/main" id="{91B60D61-6FC1-0E45-8A2E-51410A6C6305}"/>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1701973763"/>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35530776"/>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421009"/>
            <a:ext cx="5834041" cy="546753"/>
          </a:xfrm>
        </p:spPr>
        <p:txBody>
          <a:bodyPr anchor="ctr" anchorCtr="0"/>
          <a:lstStyle>
            <a:lvl1pPr algn="ctr">
              <a:defRPr/>
            </a:lvl1pPr>
          </a:lstStyle>
          <a:p>
            <a:r>
              <a:rPr lang="en-US"/>
              <a:t>Click icon to add picture</a:t>
            </a:r>
            <a:endParaRPr lang="en-US" dirty="0"/>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Device layout 2: two columns</a:t>
            </a:r>
          </a:p>
        </p:txBody>
      </p:sp>
      <p:sp>
        <p:nvSpPr>
          <p:cNvPr id="10" name="Footer Placeholder 14">
            <a:extLst>
              <a:ext uri="{FF2B5EF4-FFF2-40B4-BE49-F238E27FC236}">
                <a16:creationId xmlns:a16="http://schemas.microsoft.com/office/drawing/2014/main" id="{E48FC59D-3F2F-9746-A309-EDC9968BC4CC}"/>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2202513314"/>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88254"/>
            <a:ext cx="7678751" cy="546753"/>
          </a:xfrm>
        </p:spPr>
        <p:txBody>
          <a:bodyPr anchor="ctr" anchorCtr="0"/>
          <a:lstStyle>
            <a:lvl1pPr algn="ctr">
              <a:defRPr/>
            </a:lvl1pPr>
          </a:lstStyle>
          <a:p>
            <a:r>
              <a:rPr lang="en-US"/>
              <a:t>Click icon to add picture</a:t>
            </a:r>
            <a:endParaRPr lang="en-US" dirty="0"/>
          </a:p>
        </p:txBody>
      </p:sp>
      <p:sp>
        <p:nvSpPr>
          <p:cNvPr id="6" name="Footer Placeholder 14">
            <a:extLst>
              <a:ext uri="{FF2B5EF4-FFF2-40B4-BE49-F238E27FC236}">
                <a16:creationId xmlns:a16="http://schemas.microsoft.com/office/drawing/2014/main" id="{C171A6F7-E2D5-4545-B545-35D9AA4D1332}"/>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2235994791"/>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p:spPr>
        <p:txBody>
          <a:bodyPr anchor="ctr">
            <a:noAutofit/>
          </a:bodyPr>
          <a:lstStyle>
            <a:lvl1pPr marL="0" indent="0" algn="ctr">
              <a:buNone/>
              <a:defRPr sz="2353"/>
            </a:lvl1pPr>
          </a:lstStyle>
          <a:p>
            <a:r>
              <a:rPr lang="en-US"/>
              <a:t>Click icon to add chart</a:t>
            </a:r>
            <a:endParaRPr lang="en-US" dirty="0"/>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Chart examples</a:t>
            </a:r>
          </a:p>
        </p:txBody>
      </p:sp>
      <p:sp>
        <p:nvSpPr>
          <p:cNvPr id="9" name="Text Placeholder 4"/>
          <p:cNvSpPr>
            <a:spLocks noGrp="1"/>
          </p:cNvSpPr>
          <p:nvPr>
            <p:ph type="body" sz="quarter" idx="12" hasCustomPrompt="1"/>
          </p:nvPr>
        </p:nvSpPr>
        <p:spPr>
          <a:xfrm>
            <a:off x="455992" y="5857162"/>
            <a:ext cx="3618381" cy="301770"/>
          </a:xfrm>
        </p:spPr>
        <p:txBody>
          <a:bodyPr lIns="0" tIns="0" rIns="0" bIns="0"/>
          <a:lstStyle>
            <a:lvl1pPr marL="0" indent="0">
              <a:lnSpc>
                <a:spcPts val="1176"/>
              </a:lnSpc>
              <a:spcBef>
                <a:spcPts val="882"/>
              </a:spcBef>
              <a:buFont typeface="Arial" panose="020B0604020202020204" pitchFamily="34" charset="0"/>
              <a:buNone/>
              <a:defRPr sz="980" b="0" i="0" spc="0">
                <a:solidFill>
                  <a:schemeClr val="tx1"/>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7" name="Text Placeholder 4"/>
          <p:cNvSpPr>
            <a:spLocks noGrp="1"/>
          </p:cNvSpPr>
          <p:nvPr>
            <p:ph type="body" sz="quarter" idx="18" hasCustomPrompt="1"/>
          </p:nvPr>
        </p:nvSpPr>
        <p:spPr>
          <a:xfrm>
            <a:off x="4303152" y="5857162"/>
            <a:ext cx="3607487" cy="301770"/>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03152" y="1950780"/>
            <a:ext cx="3607487" cy="3534843"/>
          </a:xfrm>
        </p:spPr>
        <p:txBody>
          <a:bodyPr anchor="ctr">
            <a:noAutofit/>
          </a:bodyPr>
          <a:lstStyle>
            <a:lvl1pPr marL="0" indent="0" algn="ctr">
              <a:buNone/>
              <a:defRPr sz="2353"/>
            </a:lvl1pPr>
          </a:lstStyle>
          <a:p>
            <a:r>
              <a:rPr lang="en-US"/>
              <a:t>Click icon to add chart</a:t>
            </a:r>
            <a:endParaRPr lang="en-US" dirty="0"/>
          </a:p>
        </p:txBody>
      </p:sp>
      <p:sp>
        <p:nvSpPr>
          <p:cNvPr id="21" name="Chart Placeholder 6"/>
          <p:cNvSpPr>
            <a:spLocks noGrp="1"/>
          </p:cNvSpPr>
          <p:nvPr>
            <p:ph type="chart" sz="quarter" idx="23"/>
          </p:nvPr>
        </p:nvSpPr>
        <p:spPr>
          <a:xfrm>
            <a:off x="8139412" y="1950780"/>
            <a:ext cx="3623051" cy="3534843"/>
          </a:xfrm>
        </p:spPr>
        <p:txBody>
          <a:bodyPr anchor="ctr">
            <a:noAutofit/>
          </a:bodyPr>
          <a:lstStyle>
            <a:lvl1pPr marL="0" indent="0" algn="ctr">
              <a:buNone/>
              <a:defRPr sz="2353"/>
            </a:lvl1pPr>
          </a:lstStyle>
          <a:p>
            <a:r>
              <a:rPr lang="en-US"/>
              <a:t>Click icon to add chart</a:t>
            </a:r>
            <a:endParaRPr lang="en-US" dirty="0"/>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dirty="0"/>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dirty="0"/>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dirty="0"/>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857162"/>
            <a:ext cx="3607487" cy="301770"/>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3" name="Footer Placeholder 14">
            <a:extLst>
              <a:ext uri="{FF2B5EF4-FFF2-40B4-BE49-F238E27FC236}">
                <a16:creationId xmlns:a16="http://schemas.microsoft.com/office/drawing/2014/main" id="{592F5440-0E12-0F44-ACE7-3C2064AE32D5}"/>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164131908"/>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Table styling</a:t>
            </a:r>
          </a:p>
        </p:txBody>
      </p:sp>
      <p:sp>
        <p:nvSpPr>
          <p:cNvPr id="4" name="Table Placeholder 3"/>
          <p:cNvSpPr>
            <a:spLocks noGrp="1"/>
          </p:cNvSpPr>
          <p:nvPr>
            <p:ph type="tbl" sz="quarter" idx="10"/>
          </p:nvPr>
        </p:nvSpPr>
        <p:spPr>
          <a:xfrm>
            <a:off x="455995" y="3924852"/>
            <a:ext cx="11306469" cy="546753"/>
          </a:xfrm>
        </p:spPr>
        <p:txBody>
          <a:bodyPr anchor="ctr" anchorCtr="0"/>
          <a:lstStyle>
            <a:lvl1pPr algn="ctr">
              <a:defRPr/>
            </a:lvl1pPr>
          </a:lstStyle>
          <a:p>
            <a:r>
              <a:rPr lang="en-US"/>
              <a:t>Click icon to add table</a:t>
            </a:r>
          </a:p>
        </p:txBody>
      </p:sp>
      <p:sp>
        <p:nvSpPr>
          <p:cNvPr id="6" name="Footer Placeholder 14">
            <a:extLst>
              <a:ext uri="{FF2B5EF4-FFF2-40B4-BE49-F238E27FC236}">
                <a16:creationId xmlns:a16="http://schemas.microsoft.com/office/drawing/2014/main" id="{8FFE576D-7F23-5D49-98BE-F31E6740176A}"/>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2128780012"/>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dirty="0"/>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9334140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lumMod val="50000"/>
          </a:schemeClr>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1" y="2532448"/>
            <a:ext cx="9630389" cy="1793104"/>
          </a:xfrm>
          <a:noFill/>
        </p:spPr>
        <p:txBody>
          <a:bodyPr lIns="0" tIns="0" rIns="0" bIns="182880" anchor="b" anchorCtr="0"/>
          <a:lstStyle>
            <a:lvl1pPr>
              <a:defRPr sz="4705" strike="noStrike" spc="-49" baseline="0">
                <a:solidFill>
                  <a:schemeClr val="bg1"/>
                </a:solidFill>
              </a:defRPr>
            </a:lvl1pPr>
          </a:lstStyle>
          <a:p>
            <a:r>
              <a:rPr lang="en-US" dirty="0"/>
              <a:t>Microsoft Azure Developer Camp</a:t>
            </a:r>
            <a:br>
              <a:rPr lang="en-US" dirty="0"/>
            </a:br>
            <a:r>
              <a:rPr lang="en-US" dirty="0"/>
              <a:t>Presentation title goes here</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
        <p:nvSpPr>
          <p:cNvPr id="8" name="Text Placeholder 10">
            <a:extLst>
              <a:ext uri="{FF2B5EF4-FFF2-40B4-BE49-F238E27FC236}">
                <a16:creationId xmlns:a16="http://schemas.microsoft.com/office/drawing/2014/main" id="{5E9C4516-26FA-2F40-A2E5-1BD96936FD8E}"/>
              </a:ext>
            </a:extLst>
          </p:cNvPr>
          <p:cNvSpPr>
            <a:spLocks noGrp="1"/>
          </p:cNvSpPr>
          <p:nvPr>
            <p:ph type="body" sz="quarter" idx="16" hasCustomPrompt="1"/>
          </p:nvPr>
        </p:nvSpPr>
        <p:spPr>
          <a:xfrm>
            <a:off x="464841" y="5669516"/>
            <a:ext cx="9609045" cy="724246"/>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dirty="0"/>
              <a:t>Speaker name</a:t>
            </a:r>
          </a:p>
          <a:p>
            <a:pPr lvl="1"/>
            <a:r>
              <a:rPr lang="en-US" dirty="0"/>
              <a:t>Date</a:t>
            </a:r>
          </a:p>
        </p:txBody>
      </p:sp>
    </p:spTree>
    <p:extLst>
      <p:ext uri="{BB962C8B-B14F-4D97-AF65-F5344CB8AC3E}">
        <p14:creationId xmlns:p14="http://schemas.microsoft.com/office/powerpoint/2010/main" val="12814222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2_Title Slide 2">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1" y="2532448"/>
            <a:ext cx="9630389" cy="1793104"/>
          </a:xfrm>
          <a:noFill/>
        </p:spPr>
        <p:txBody>
          <a:bodyPr lIns="0" tIns="0" rIns="0" bIns="182880" anchor="b" anchorCtr="0"/>
          <a:lstStyle>
            <a:lvl1pPr>
              <a:defRPr sz="4705" strike="noStrike" spc="-49" baseline="0">
                <a:solidFill>
                  <a:schemeClr val="bg1"/>
                </a:solidFill>
              </a:defRPr>
            </a:lvl1pPr>
          </a:lstStyle>
          <a:p>
            <a:r>
              <a:rPr lang="en-US" dirty="0"/>
              <a:t>Microsoft Azure Developer Camp</a:t>
            </a:r>
            <a:br>
              <a:rPr lang="en-US" dirty="0"/>
            </a:br>
            <a:r>
              <a:rPr lang="en-US" dirty="0"/>
              <a:t>Presentation title goes here</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
        <p:nvSpPr>
          <p:cNvPr id="8" name="Text Placeholder 10">
            <a:extLst>
              <a:ext uri="{FF2B5EF4-FFF2-40B4-BE49-F238E27FC236}">
                <a16:creationId xmlns:a16="http://schemas.microsoft.com/office/drawing/2014/main" id="{A462A60B-A69E-F345-8342-7A4E3F4B69A9}"/>
              </a:ext>
            </a:extLst>
          </p:cNvPr>
          <p:cNvSpPr>
            <a:spLocks noGrp="1"/>
          </p:cNvSpPr>
          <p:nvPr>
            <p:ph type="body" sz="quarter" idx="16" hasCustomPrompt="1"/>
          </p:nvPr>
        </p:nvSpPr>
        <p:spPr>
          <a:xfrm>
            <a:off x="464841" y="5669516"/>
            <a:ext cx="9609045" cy="724246"/>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dirty="0"/>
              <a:t>Speaker name</a:t>
            </a:r>
          </a:p>
          <a:p>
            <a:pPr lvl="1"/>
            <a:r>
              <a:rPr lang="en-US" dirty="0"/>
              <a:t>Date</a:t>
            </a:r>
          </a:p>
        </p:txBody>
      </p:sp>
    </p:spTree>
    <p:extLst>
      <p:ext uri="{BB962C8B-B14F-4D97-AF65-F5344CB8AC3E}">
        <p14:creationId xmlns:p14="http://schemas.microsoft.com/office/powerpoint/2010/main" val="27642426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rgbClr val="000000"/>
        </a:solidFill>
        <a:effectLst/>
      </p:bgPr>
    </p:bg>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B75096FF-13CC-0248-B6F1-88D5C0332823}"/>
              </a:ext>
            </a:extLst>
          </p:cNvPr>
          <p:cNvSpPr>
            <a:spLocks noGrp="1"/>
          </p:cNvSpPr>
          <p:nvPr>
            <p:ph type="title" hasCustomPrompt="1"/>
          </p:nvPr>
        </p:nvSpPr>
        <p:spPr>
          <a:xfrm>
            <a:off x="431183" y="2602180"/>
            <a:ext cx="6564802" cy="1653640"/>
          </a:xfrm>
          <a:noFill/>
        </p:spPr>
        <p:txBody>
          <a:bodyPr lIns="0" tIns="0" rIns="0" bIns="182880" anchor="b" anchorCtr="0"/>
          <a:lstStyle>
            <a:lvl1pPr>
              <a:defRPr sz="4902" strike="noStrike" spc="-49" baseline="0">
                <a:solidFill>
                  <a:schemeClr val="bg1"/>
                </a:solidFill>
              </a:defRPr>
            </a:lvl1pPr>
          </a:lstStyle>
          <a:p>
            <a:r>
              <a:rPr lang="en-US" dirty="0"/>
              <a:t>Microsoft Azure </a:t>
            </a:r>
            <a:br>
              <a:rPr lang="en-US" dirty="0"/>
            </a:br>
            <a:r>
              <a:rPr lang="en-US" dirty="0"/>
              <a:t>Developer Camp</a:t>
            </a:r>
          </a:p>
        </p:txBody>
      </p:sp>
      <p:pic>
        <p:nvPicPr>
          <p:cNvPr id="6" name="Picture 5">
            <a:extLst>
              <a:ext uri="{FF2B5EF4-FFF2-40B4-BE49-F238E27FC236}">
                <a16:creationId xmlns:a16="http://schemas.microsoft.com/office/drawing/2014/main" id="{414E37FF-12F6-394D-83D1-D72C5CB1EF3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pic>
        <p:nvPicPr>
          <p:cNvPr id="2" name="Picture 1">
            <a:extLst>
              <a:ext uri="{FF2B5EF4-FFF2-40B4-BE49-F238E27FC236}">
                <a16:creationId xmlns:a16="http://schemas.microsoft.com/office/drawing/2014/main" id="{0E35BB69-BA27-A546-9D3A-488B97064EF6}"/>
              </a:ext>
            </a:extLst>
          </p:cNvPr>
          <p:cNvPicPr>
            <a:picLocks noChangeAspect="1"/>
          </p:cNvPicPr>
          <p:nvPr userDrawn="1"/>
        </p:nvPicPr>
        <p:blipFill>
          <a:blip r:embed="rId3"/>
          <a:stretch>
            <a:fillRect/>
          </a:stretch>
        </p:blipFill>
        <p:spPr>
          <a:xfrm>
            <a:off x="7089138" y="1427085"/>
            <a:ext cx="3954738" cy="4003831"/>
          </a:xfrm>
          <a:prstGeom prst="rect">
            <a:avLst/>
          </a:prstGeom>
        </p:spPr>
      </p:pic>
    </p:spTree>
    <p:extLst>
      <p:ext uri="{BB962C8B-B14F-4D97-AF65-F5344CB8AC3E}">
        <p14:creationId xmlns:p14="http://schemas.microsoft.com/office/powerpoint/2010/main" val="385381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p:spPr>
        <p:txBody>
          <a:bodyPr lIns="0" tIns="0" rIns="0" bIns="0"/>
          <a:lstStyle>
            <a:lvl1pPr>
              <a:defRPr sz="1765" spc="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229843" y="1168943"/>
            <a:ext cx="3837818" cy="3786998"/>
          </a:xfr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dirty="0"/>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105787471"/>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55995" y="1922802"/>
            <a:ext cx="11306469" cy="603538"/>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93" indent="0">
              <a:buNone/>
              <a:defRPr/>
            </a:lvl3pPr>
            <a:lvl4pPr marL="672290" indent="0">
              <a:buNone/>
              <a:defRPr/>
            </a:lvl4pPr>
            <a:lvl5pPr marL="896386" indent="0">
              <a:buNone/>
              <a:defRPr/>
            </a:lvl5pPr>
          </a:lstStyle>
          <a:p>
            <a:pPr lvl="0"/>
            <a:r>
              <a:rPr lang="en-US" dirty="0"/>
              <a:t>Large: subhead Segoe UI </a:t>
            </a:r>
            <a:r>
              <a:rPr lang="en-US" dirty="0" err="1"/>
              <a:t>Semibold</a:t>
            </a:r>
            <a:r>
              <a:rPr lang="en-US" dirty="0"/>
              <a:t> 20/24</a:t>
            </a:r>
          </a:p>
          <a:p>
            <a:pPr lvl="1"/>
            <a:r>
              <a:rPr lang="en-US" dirty="0"/>
              <a:t>Large: subhead Segoe UI Regular 20/24</a:t>
            </a:r>
          </a:p>
        </p:txBody>
      </p:sp>
      <p:sp>
        <p:nvSpPr>
          <p:cNvPr id="5" name="Text Placeholder 4"/>
          <p:cNvSpPr>
            <a:spLocks noGrp="1"/>
          </p:cNvSpPr>
          <p:nvPr>
            <p:ph type="body" sz="quarter" idx="11" hasCustomPrompt="1"/>
          </p:nvPr>
        </p:nvSpPr>
        <p:spPr>
          <a:xfrm>
            <a:off x="455995" y="3151388"/>
            <a:ext cx="11306469" cy="443839"/>
          </a:xfr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chemeClr val="tx1"/>
                </a:solidFill>
              </a:defRPr>
            </a:lvl2pPr>
            <a:lvl3pPr marL="448193" indent="0">
              <a:buNone/>
              <a:defRPr/>
            </a:lvl3pPr>
            <a:lvl4pPr marL="672290" indent="0">
              <a:buNone/>
              <a:defRPr/>
            </a:lvl4pPr>
            <a:lvl5pPr marL="896386" indent="0">
              <a:buNone/>
              <a:defRPr/>
            </a:lvl5pPr>
          </a:lstStyle>
          <a:p>
            <a:pPr lvl="0"/>
            <a:r>
              <a:rPr lang="en-US" dirty="0"/>
              <a:t>Medium: paragraph title Segoe UI </a:t>
            </a:r>
            <a:r>
              <a:rPr lang="en-US" dirty="0" err="1"/>
              <a:t>Semibold</a:t>
            </a:r>
            <a:r>
              <a:rPr lang="en-US" dirty="0"/>
              <a:t> 14/18</a:t>
            </a:r>
          </a:p>
          <a:p>
            <a:pPr lvl="1"/>
            <a:r>
              <a:rPr lang="en-US" dirty="0"/>
              <a:t>Body copy Segoe UI Regular 14/18</a:t>
            </a:r>
          </a:p>
        </p:txBody>
      </p:sp>
      <p:sp>
        <p:nvSpPr>
          <p:cNvPr id="7" name="Text Placeholder 6"/>
          <p:cNvSpPr>
            <a:spLocks noGrp="1"/>
          </p:cNvSpPr>
          <p:nvPr>
            <p:ph type="body" sz="quarter" idx="12" hasCustomPrompt="1"/>
          </p:nvPr>
        </p:nvSpPr>
        <p:spPr>
          <a:xfrm>
            <a:off x="455995" y="4352947"/>
            <a:ext cx="11306469" cy="331946"/>
          </a:xfr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chemeClr val="tx1"/>
                </a:solidFill>
              </a:defRPr>
            </a:lvl2pPr>
            <a:lvl3pPr marL="448193" indent="0">
              <a:buNone/>
              <a:defRPr/>
            </a:lvl3pPr>
            <a:lvl4pPr marL="672290" indent="0">
              <a:buNone/>
              <a:defRPr/>
            </a:lvl4pPr>
            <a:lvl5pPr marL="0" indent="0">
              <a:lnSpc>
                <a:spcPct val="100000"/>
              </a:lnSpc>
              <a:buNone/>
              <a:defRPr/>
            </a:lvl5pPr>
          </a:lstStyle>
          <a:p>
            <a:pPr lvl="4"/>
            <a:r>
              <a:rPr lang="en-US" dirty="0"/>
              <a:t>Small caption: Segoe UI Bold 10/12</a:t>
            </a:r>
          </a:p>
          <a:p>
            <a:pPr lvl="1"/>
            <a:r>
              <a:rPr lang="en-US" dirty="0"/>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2952816394"/>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65440087"/>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55995" y="1922587"/>
            <a:ext cx="9384447" cy="603538"/>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55995" y="3151388"/>
            <a:ext cx="3618381" cy="2675220"/>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675220"/>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675220"/>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276114035"/>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3"/>
            <a:ext cx="3618381" cy="2435151"/>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lvl="1"/>
            <a:endParaRPr lang="en-US" dirty="0"/>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1" y="2363623"/>
            <a:ext cx="3618381" cy="2435151"/>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lvl="1"/>
            <a:endParaRPr lang="en-US" dirty="0"/>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716606823"/>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64958" y="1599724"/>
            <a:ext cx="3609417" cy="3099393"/>
          </a:xfrm>
          <a:blipFill>
            <a:blip r:embed="rId2"/>
            <a:stretch>
              <a:fillRect/>
            </a:stretch>
          </a:blipFill>
        </p:spPr>
        <p:txBody>
          <a:bodyPr anchor="ctr" anchorCtr="0">
            <a:noAutofit/>
          </a:bodyPr>
          <a:lstStyle>
            <a:lvl1pPr marL="0" indent="0" algn="ctr">
              <a:buNone/>
              <a:defRPr sz="1961">
                <a:solidFill>
                  <a:schemeClr val="bg1"/>
                </a:solidFill>
              </a:defRPr>
            </a:lvl1pPr>
          </a:lstStyle>
          <a:p>
            <a:pPr lvl="0"/>
            <a:r>
              <a:rPr lang="en-US" dirty="0"/>
              <a:t>Place photo</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55995"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144083"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00039" y="1599724"/>
            <a:ext cx="3609417" cy="3099393"/>
          </a:xfrm>
          <a:blipFill>
            <a:blip r:embed="rId3"/>
            <a:stretch>
              <a:fillRect/>
            </a:stretch>
          </a:blipFill>
        </p:spPr>
        <p:txBody>
          <a:bodyPr anchor="ctr" anchorCtr="0">
            <a:noAutofit/>
          </a:bodyPr>
          <a:lstStyle>
            <a:lvl1pPr marL="0" indent="0" algn="ctr">
              <a:buNone/>
              <a:defRPr sz="1961">
                <a:solidFill>
                  <a:schemeClr val="bg1"/>
                </a:solidFill>
              </a:defRPr>
            </a:lvl1pPr>
          </a:lstStyle>
          <a:p>
            <a:pPr lvl="0"/>
            <a:r>
              <a:rPr lang="en-US" dirty="0"/>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144083" y="1599722"/>
            <a:ext cx="3609417" cy="3099394"/>
          </a:xfrm>
          <a:blipFill>
            <a:blip r:embed="rId4"/>
            <a:stretch>
              <a:fillRect/>
            </a:stretch>
          </a:blipFill>
        </p:spPr>
        <p:txBody>
          <a:bodyPr anchor="ctr" anchorCtr="0">
            <a:noAutofit/>
          </a:bodyPr>
          <a:lstStyle>
            <a:lvl1pPr marL="0" indent="0" algn="ctr">
              <a:buNone/>
              <a:defRPr sz="1961">
                <a:solidFill>
                  <a:schemeClr val="bg1"/>
                </a:solidFill>
              </a:defRPr>
            </a:lvl1pPr>
          </a:lstStyle>
          <a:p>
            <a:pPr lvl="0"/>
            <a:r>
              <a:rPr lang="en-US" dirty="0"/>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1"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2" name="Footer Placeholder 14">
            <a:extLst>
              <a:ext uri="{FF2B5EF4-FFF2-40B4-BE49-F238E27FC236}">
                <a16:creationId xmlns:a16="http://schemas.microsoft.com/office/drawing/2014/main" id="{CA59C6B7-B917-1840-9DE3-C346678711AC}"/>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1924925386"/>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6"/>
            <a:ext cx="1693247" cy="895855"/>
          </a:xfrm>
        </p:spPr>
        <p:txBody>
          <a:bodyPr>
            <a:noAutofit/>
          </a:bodyPr>
          <a:lstStyle>
            <a:lvl1pPr marL="0" indent="0">
              <a:buNone/>
              <a:defRPr sz="1961"/>
            </a:lvl1pPr>
          </a:lstStyle>
          <a:p>
            <a:pPr lvl="0"/>
            <a:r>
              <a:rPr lang="en-US" dirty="0"/>
              <a:t>Picture</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55995" y="3167818"/>
            <a:ext cx="1693247" cy="2778790"/>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378328"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00662"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222995"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145328"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067660"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378328" y="2158886"/>
            <a:ext cx="1693247" cy="895855"/>
          </a:xfrm>
        </p:spPr>
        <p:txBody>
          <a:bodyPr>
            <a:noAutofit/>
          </a:bodyPr>
          <a:lstStyle>
            <a:lvl1pPr marL="0" indent="0">
              <a:buNone/>
              <a:defRPr sz="1961"/>
            </a:lvl1pPr>
          </a:lstStyle>
          <a:p>
            <a:pPr lvl="0"/>
            <a:r>
              <a:rPr lang="en-US" dirty="0"/>
              <a:t>Picture</a:t>
            </a:r>
          </a:p>
        </p:txBody>
      </p:sp>
      <p:sp>
        <p:nvSpPr>
          <p:cNvPr id="26" name="Content Placeholder 15"/>
          <p:cNvSpPr>
            <a:spLocks noGrp="1"/>
          </p:cNvSpPr>
          <p:nvPr>
            <p:ph sz="quarter" idx="27" hasCustomPrompt="1"/>
          </p:nvPr>
        </p:nvSpPr>
        <p:spPr>
          <a:xfrm>
            <a:off x="4300662" y="2158886"/>
            <a:ext cx="1693247" cy="895855"/>
          </a:xfrm>
        </p:spPr>
        <p:txBody>
          <a:bodyPr>
            <a:noAutofit/>
          </a:bodyPr>
          <a:lstStyle>
            <a:lvl1pPr marL="0" indent="0">
              <a:buNone/>
              <a:defRPr sz="1961"/>
            </a:lvl1pPr>
          </a:lstStyle>
          <a:p>
            <a:pPr lvl="0"/>
            <a:r>
              <a:rPr lang="en-US" dirty="0"/>
              <a:t>Picture</a:t>
            </a:r>
          </a:p>
        </p:txBody>
      </p:sp>
      <p:sp>
        <p:nvSpPr>
          <p:cNvPr id="27" name="Content Placeholder 15"/>
          <p:cNvSpPr>
            <a:spLocks noGrp="1"/>
          </p:cNvSpPr>
          <p:nvPr>
            <p:ph sz="quarter" idx="28" hasCustomPrompt="1"/>
          </p:nvPr>
        </p:nvSpPr>
        <p:spPr>
          <a:xfrm>
            <a:off x="6222995" y="2158886"/>
            <a:ext cx="1693247" cy="895855"/>
          </a:xfrm>
        </p:spPr>
        <p:txBody>
          <a:bodyPr>
            <a:noAutofit/>
          </a:bodyPr>
          <a:lstStyle>
            <a:lvl1pPr marL="0" indent="0">
              <a:buNone/>
              <a:defRPr sz="1961"/>
            </a:lvl1pPr>
          </a:lstStyle>
          <a:p>
            <a:pPr lvl="0"/>
            <a:r>
              <a:rPr lang="en-US" dirty="0"/>
              <a:t>Picture</a:t>
            </a:r>
          </a:p>
        </p:txBody>
      </p:sp>
      <p:sp>
        <p:nvSpPr>
          <p:cNvPr id="28" name="Content Placeholder 15"/>
          <p:cNvSpPr>
            <a:spLocks noGrp="1"/>
          </p:cNvSpPr>
          <p:nvPr>
            <p:ph sz="quarter" idx="29" hasCustomPrompt="1"/>
          </p:nvPr>
        </p:nvSpPr>
        <p:spPr>
          <a:xfrm>
            <a:off x="8145328" y="2158886"/>
            <a:ext cx="1693247" cy="895855"/>
          </a:xfrm>
        </p:spPr>
        <p:txBody>
          <a:bodyPr>
            <a:noAutofit/>
          </a:bodyPr>
          <a:lstStyle>
            <a:lvl1pPr marL="0" indent="0">
              <a:buNone/>
              <a:defRPr sz="1961"/>
            </a:lvl1pPr>
          </a:lstStyle>
          <a:p>
            <a:pPr lvl="0"/>
            <a:r>
              <a:rPr lang="en-US" dirty="0"/>
              <a:t>Picture</a:t>
            </a:r>
          </a:p>
        </p:txBody>
      </p:sp>
      <p:sp>
        <p:nvSpPr>
          <p:cNvPr id="29" name="Content Placeholder 15"/>
          <p:cNvSpPr>
            <a:spLocks noGrp="1"/>
          </p:cNvSpPr>
          <p:nvPr>
            <p:ph sz="quarter" idx="30" hasCustomPrompt="1"/>
          </p:nvPr>
        </p:nvSpPr>
        <p:spPr>
          <a:xfrm>
            <a:off x="10067660" y="2158886"/>
            <a:ext cx="1693247" cy="895855"/>
          </a:xfrm>
        </p:spPr>
        <p:txBody>
          <a:bodyPr>
            <a:noAutofit/>
          </a:bodyPr>
          <a:lstStyle>
            <a:lvl1pPr marL="0" indent="0">
              <a:buNone/>
              <a:defRPr sz="1961"/>
            </a:lvl1pPr>
          </a:lstStyle>
          <a:p>
            <a:pPr lvl="0"/>
            <a:r>
              <a:rPr lang="en-US" dirty="0"/>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3"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1"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2"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3"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6.</a:t>
            </a:r>
          </a:p>
        </p:txBody>
      </p:sp>
      <p:sp>
        <p:nvSpPr>
          <p:cNvPr id="23" name="Footer Placeholder 14">
            <a:extLst>
              <a:ext uri="{FF2B5EF4-FFF2-40B4-BE49-F238E27FC236}">
                <a16:creationId xmlns:a16="http://schemas.microsoft.com/office/drawing/2014/main" id="{CDC19876-13E5-1847-AE6E-14EA37A9CED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1418487642"/>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solidFill>
                  <a:schemeClr val="tx1"/>
                </a:solidFill>
              </a:defRPr>
            </a:lvl1pPr>
          </a:lstStyle>
          <a:p>
            <a:r>
              <a:rPr lang="en-US" dirty="0"/>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3452033178"/>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tx2"/>
                </a:solidFill>
              </a:defRPr>
            </a:lvl1pPr>
          </a:lstStyle>
          <a:p>
            <a:pPr marL="0" lvl="0">
              <a:lnSpc>
                <a:spcPts val="5490"/>
              </a:lnSpc>
            </a:pPr>
            <a:r>
              <a:rPr lang="en-US" dirty="0"/>
              <a:t>Section title</a:t>
            </a:r>
          </a:p>
        </p:txBody>
      </p:sp>
    </p:spTree>
    <p:extLst>
      <p:ext uri="{BB962C8B-B14F-4D97-AF65-F5344CB8AC3E}">
        <p14:creationId xmlns:p14="http://schemas.microsoft.com/office/powerpoint/2010/main" val="1154438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dirty="0"/>
              <a:t>Section title</a:t>
            </a:r>
          </a:p>
        </p:txBody>
      </p:sp>
    </p:spTree>
    <p:extLst>
      <p:ext uri="{BB962C8B-B14F-4D97-AF65-F5344CB8AC3E}">
        <p14:creationId xmlns:p14="http://schemas.microsoft.com/office/powerpoint/2010/main" val="37216946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229842" y="0"/>
            <a:ext cx="5962158" cy="6858000"/>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55995" y="620428"/>
            <a:ext cx="5541959" cy="403137"/>
          </a:xfrm>
        </p:spPr>
        <p:txBody>
          <a:bodyPr wrap="square" lIns="0" tIns="0" rIns="0" bIns="0">
            <a:spAutoFit/>
          </a:bodyPr>
          <a:lstStyle>
            <a:lvl1pPr>
              <a:lnSpc>
                <a:spcPts val="3137"/>
              </a:lnSpc>
              <a:defRPr sz="2745" baseline="0">
                <a:solidFill>
                  <a:schemeClr val="tx1"/>
                </a:solidFill>
              </a:defRPr>
            </a:lvl1pPr>
          </a:lstStyle>
          <a:p>
            <a:r>
              <a:rPr lang="en-US" dirty="0"/>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3"/>
            <a:ext cx="4822952" cy="264890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lvl="1"/>
            <a:endParaRPr lang="en-US" dirty="0"/>
          </a:p>
          <a:p>
            <a:pPr lvl="1"/>
            <a:endParaRPr lang="en-US" dirty="0"/>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7"/>
            <a:ext cx="4822951" cy="287771"/>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dirty="0"/>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t>
            </a:r>
          </a:p>
        </p:txBody>
      </p:sp>
    </p:spTree>
    <p:extLst>
      <p:ext uri="{BB962C8B-B14F-4D97-AF65-F5344CB8AC3E}">
        <p14:creationId xmlns:p14="http://schemas.microsoft.com/office/powerpoint/2010/main" val="829161083"/>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55995" y="2158885"/>
            <a:ext cx="3618381" cy="2540231"/>
          </a:xfrm>
          <a:blipFill>
            <a:blip r:embed="rId2"/>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03151" y="2158885"/>
            <a:ext cx="3607487" cy="2540231"/>
          </a:xfrm>
          <a:blipFill>
            <a:blip r:embed="rId3"/>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139413" y="2158885"/>
            <a:ext cx="3623050" cy="2540231"/>
          </a:xfrm>
          <a:blipFill>
            <a:blip r:embed="rId4"/>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Photo layout 2</a:t>
            </a:r>
          </a:p>
        </p:txBody>
      </p:sp>
      <p:sp>
        <p:nvSpPr>
          <p:cNvPr id="5" name="Text Placeholder 4"/>
          <p:cNvSpPr>
            <a:spLocks noGrp="1"/>
          </p:cNvSpPr>
          <p:nvPr>
            <p:ph type="body" sz="quarter" idx="11" hasCustomPrompt="1"/>
          </p:nvPr>
        </p:nvSpPr>
        <p:spPr>
          <a:xfrm>
            <a:off x="455995"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00039"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144083"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4" name="Footer Placeholder 14">
            <a:extLst>
              <a:ext uri="{FF2B5EF4-FFF2-40B4-BE49-F238E27FC236}">
                <a16:creationId xmlns:a16="http://schemas.microsoft.com/office/drawing/2014/main" id="{3B5B741A-7576-5149-903B-7C99768D88C1}"/>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4168682923"/>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55995" y="1922802"/>
            <a:ext cx="4758211" cy="603538"/>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dirty="0"/>
              <a:t>Large subhead Segoe UI Regular 20/24. Em volor resequaectur.</a:t>
            </a:r>
            <a:endParaRPr lang="en-US" dirty="0"/>
          </a:p>
        </p:txBody>
      </p:sp>
      <p:sp>
        <p:nvSpPr>
          <p:cNvPr id="5" name="Text Placeholder 4"/>
          <p:cNvSpPr>
            <a:spLocks noGrp="1"/>
          </p:cNvSpPr>
          <p:nvPr>
            <p:ph type="body" sz="quarter" idx="11" hasCustomPrompt="1"/>
          </p:nvPr>
        </p:nvSpPr>
        <p:spPr>
          <a:xfrm>
            <a:off x="455995" y="2707597"/>
            <a:ext cx="4758210" cy="2521331"/>
          </a:xfrm>
        </p:spPr>
        <p:txBody>
          <a:bodyPr lIns="0" tIns="0" rIns="0" bIns="0"/>
          <a:lstStyle>
            <a:lvl1pPr marL="280121" indent="-280121">
              <a:lnSpc>
                <a:spcPts val="1765"/>
              </a:lnSpc>
              <a:spcBef>
                <a:spcPts val="0"/>
              </a:spcBef>
              <a:buFont typeface="Arial" panose="020B0604020202020204" pitchFamily="34" charset="0"/>
              <a:buChar char="•"/>
              <a:defRPr sz="1372"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421009"/>
            <a:ext cx="5834041" cy="546753"/>
          </a:xfrm>
        </p:spPr>
        <p:txBody>
          <a:bodyPr anchor="ctr" anchorCtr="0"/>
          <a:lstStyle>
            <a:lvl1pPr algn="ctr">
              <a:defRPr/>
            </a:lvl1pPr>
          </a:lstStyle>
          <a:p>
            <a:r>
              <a:rPr lang="en-US"/>
              <a:t>Click icon to add picture</a:t>
            </a:r>
            <a:endParaRPr lang="en-US" dirty="0"/>
          </a:p>
        </p:txBody>
      </p:sp>
      <p:sp>
        <p:nvSpPr>
          <p:cNvPr id="8" name="Footer Placeholder 14">
            <a:extLst>
              <a:ext uri="{FF2B5EF4-FFF2-40B4-BE49-F238E27FC236}">
                <a16:creationId xmlns:a16="http://schemas.microsoft.com/office/drawing/2014/main" id="{91B60D61-6FC1-0E45-8A2E-51410A6C6305}"/>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3403272051"/>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80260949"/>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421009"/>
            <a:ext cx="5834041" cy="546753"/>
          </a:xfrm>
        </p:spPr>
        <p:txBody>
          <a:bodyPr anchor="ctr" anchorCtr="0"/>
          <a:lstStyle>
            <a:lvl1pPr algn="ctr">
              <a:defRPr/>
            </a:lvl1pPr>
          </a:lstStyle>
          <a:p>
            <a:r>
              <a:rPr lang="en-US"/>
              <a:t>Click icon to add picture</a:t>
            </a:r>
            <a:endParaRPr lang="en-US" dirty="0"/>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Device layout 2: two columns</a:t>
            </a:r>
          </a:p>
        </p:txBody>
      </p:sp>
      <p:sp>
        <p:nvSpPr>
          <p:cNvPr id="10" name="Footer Placeholder 14">
            <a:extLst>
              <a:ext uri="{FF2B5EF4-FFF2-40B4-BE49-F238E27FC236}">
                <a16:creationId xmlns:a16="http://schemas.microsoft.com/office/drawing/2014/main" id="{E48FC59D-3F2F-9746-A309-EDC9968BC4CC}"/>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2641024494"/>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88254"/>
            <a:ext cx="7678751" cy="546753"/>
          </a:xfrm>
        </p:spPr>
        <p:txBody>
          <a:bodyPr anchor="ctr" anchorCtr="0"/>
          <a:lstStyle>
            <a:lvl1pPr algn="ctr">
              <a:defRPr/>
            </a:lvl1pPr>
          </a:lstStyle>
          <a:p>
            <a:r>
              <a:rPr lang="en-US"/>
              <a:t>Click icon to add picture</a:t>
            </a:r>
            <a:endParaRPr lang="en-US" dirty="0"/>
          </a:p>
        </p:txBody>
      </p:sp>
      <p:sp>
        <p:nvSpPr>
          <p:cNvPr id="6" name="Footer Placeholder 14">
            <a:extLst>
              <a:ext uri="{FF2B5EF4-FFF2-40B4-BE49-F238E27FC236}">
                <a16:creationId xmlns:a16="http://schemas.microsoft.com/office/drawing/2014/main" id="{C171A6F7-E2D5-4545-B545-35D9AA4D1332}"/>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1040071993"/>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p:spPr>
        <p:txBody>
          <a:bodyPr anchor="ctr">
            <a:noAutofit/>
          </a:bodyPr>
          <a:lstStyle>
            <a:lvl1pPr marL="0" indent="0" algn="ctr">
              <a:buNone/>
              <a:defRPr sz="2353"/>
            </a:lvl1pPr>
          </a:lstStyle>
          <a:p>
            <a:r>
              <a:rPr lang="en-US"/>
              <a:t>Click icon to add chart</a:t>
            </a:r>
            <a:endParaRPr lang="en-US" dirty="0"/>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Chart examples</a:t>
            </a:r>
          </a:p>
        </p:txBody>
      </p:sp>
      <p:sp>
        <p:nvSpPr>
          <p:cNvPr id="9" name="Text Placeholder 4"/>
          <p:cNvSpPr>
            <a:spLocks noGrp="1"/>
          </p:cNvSpPr>
          <p:nvPr>
            <p:ph type="body" sz="quarter" idx="12" hasCustomPrompt="1"/>
          </p:nvPr>
        </p:nvSpPr>
        <p:spPr>
          <a:xfrm>
            <a:off x="455992" y="5857162"/>
            <a:ext cx="3618381" cy="301770"/>
          </a:xfrm>
        </p:spPr>
        <p:txBody>
          <a:bodyPr lIns="0" tIns="0" rIns="0" bIns="0"/>
          <a:lstStyle>
            <a:lvl1pPr marL="0" indent="0">
              <a:lnSpc>
                <a:spcPts val="1176"/>
              </a:lnSpc>
              <a:spcBef>
                <a:spcPts val="882"/>
              </a:spcBef>
              <a:buFont typeface="Arial" panose="020B0604020202020204" pitchFamily="34" charset="0"/>
              <a:buNone/>
              <a:defRPr sz="980" b="0" i="0" spc="0">
                <a:solidFill>
                  <a:schemeClr val="tx1"/>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7" name="Text Placeholder 4"/>
          <p:cNvSpPr>
            <a:spLocks noGrp="1"/>
          </p:cNvSpPr>
          <p:nvPr>
            <p:ph type="body" sz="quarter" idx="18" hasCustomPrompt="1"/>
          </p:nvPr>
        </p:nvSpPr>
        <p:spPr>
          <a:xfrm>
            <a:off x="4303152" y="5857162"/>
            <a:ext cx="3607487" cy="301770"/>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03152" y="1950780"/>
            <a:ext cx="3607487" cy="3534843"/>
          </a:xfrm>
        </p:spPr>
        <p:txBody>
          <a:bodyPr anchor="ctr">
            <a:noAutofit/>
          </a:bodyPr>
          <a:lstStyle>
            <a:lvl1pPr marL="0" indent="0" algn="ctr">
              <a:buNone/>
              <a:defRPr sz="2353"/>
            </a:lvl1pPr>
          </a:lstStyle>
          <a:p>
            <a:r>
              <a:rPr lang="en-US"/>
              <a:t>Click icon to add chart</a:t>
            </a:r>
            <a:endParaRPr lang="en-US" dirty="0"/>
          </a:p>
        </p:txBody>
      </p:sp>
      <p:sp>
        <p:nvSpPr>
          <p:cNvPr id="21" name="Chart Placeholder 6"/>
          <p:cNvSpPr>
            <a:spLocks noGrp="1"/>
          </p:cNvSpPr>
          <p:nvPr>
            <p:ph type="chart" sz="quarter" idx="23"/>
          </p:nvPr>
        </p:nvSpPr>
        <p:spPr>
          <a:xfrm>
            <a:off x="8139412" y="1950780"/>
            <a:ext cx="3623051" cy="3534843"/>
          </a:xfrm>
        </p:spPr>
        <p:txBody>
          <a:bodyPr anchor="ctr">
            <a:noAutofit/>
          </a:bodyPr>
          <a:lstStyle>
            <a:lvl1pPr marL="0" indent="0" algn="ctr">
              <a:buNone/>
              <a:defRPr sz="2353"/>
            </a:lvl1pPr>
          </a:lstStyle>
          <a:p>
            <a:r>
              <a:rPr lang="en-US"/>
              <a:t>Click icon to add chart</a:t>
            </a:r>
            <a:endParaRPr lang="en-US" dirty="0"/>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dirty="0"/>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dirty="0"/>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dirty="0"/>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857162"/>
            <a:ext cx="3607487" cy="301770"/>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3" name="Footer Placeholder 14">
            <a:extLst>
              <a:ext uri="{FF2B5EF4-FFF2-40B4-BE49-F238E27FC236}">
                <a16:creationId xmlns:a16="http://schemas.microsoft.com/office/drawing/2014/main" id="{592F5440-0E12-0F44-ACE7-3C2064AE32D5}"/>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166859170"/>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Table styling</a:t>
            </a:r>
          </a:p>
        </p:txBody>
      </p:sp>
      <p:sp>
        <p:nvSpPr>
          <p:cNvPr id="4" name="Table Placeholder 3"/>
          <p:cNvSpPr>
            <a:spLocks noGrp="1"/>
          </p:cNvSpPr>
          <p:nvPr>
            <p:ph type="tbl" sz="quarter" idx="10"/>
          </p:nvPr>
        </p:nvSpPr>
        <p:spPr>
          <a:xfrm>
            <a:off x="455995" y="3924852"/>
            <a:ext cx="11306469" cy="546753"/>
          </a:xfrm>
        </p:spPr>
        <p:txBody>
          <a:bodyPr anchor="ctr" anchorCtr="0"/>
          <a:lstStyle>
            <a:lvl1pPr algn="ctr">
              <a:defRPr/>
            </a:lvl1pPr>
          </a:lstStyle>
          <a:p>
            <a:r>
              <a:rPr lang="en-US"/>
              <a:t>Click icon to add table</a:t>
            </a:r>
          </a:p>
        </p:txBody>
      </p:sp>
      <p:sp>
        <p:nvSpPr>
          <p:cNvPr id="6" name="Footer Placeholder 14">
            <a:extLst>
              <a:ext uri="{FF2B5EF4-FFF2-40B4-BE49-F238E27FC236}">
                <a16:creationId xmlns:a16="http://schemas.microsoft.com/office/drawing/2014/main" id="{8FFE576D-7F23-5D49-98BE-F31E6740176A}"/>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2065095497"/>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dirty="0"/>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3564740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userDrawn="1">
  <p:cSld name="1_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1914507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86239384"/>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42828516"/>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slideLayout" Target="../slideLayouts/slideLayout40.xml"/><Relationship Id="rId18" Type="http://schemas.openxmlformats.org/officeDocument/2006/relationships/slideLayout" Target="../slideLayouts/slideLayout45.xml"/><Relationship Id="rId26" Type="http://schemas.openxmlformats.org/officeDocument/2006/relationships/slideLayout" Target="../slideLayouts/slideLayout53.xml"/><Relationship Id="rId3" Type="http://schemas.openxmlformats.org/officeDocument/2006/relationships/slideLayout" Target="../slideLayouts/slideLayout30.xml"/><Relationship Id="rId21" Type="http://schemas.openxmlformats.org/officeDocument/2006/relationships/slideLayout" Target="../slideLayouts/slideLayout48.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17" Type="http://schemas.openxmlformats.org/officeDocument/2006/relationships/slideLayout" Target="../slideLayouts/slideLayout44.xml"/><Relationship Id="rId25" Type="http://schemas.openxmlformats.org/officeDocument/2006/relationships/slideLayout" Target="../slideLayouts/slideLayout52.xml"/><Relationship Id="rId2" Type="http://schemas.openxmlformats.org/officeDocument/2006/relationships/slideLayout" Target="../slideLayouts/slideLayout29.xml"/><Relationship Id="rId16" Type="http://schemas.openxmlformats.org/officeDocument/2006/relationships/slideLayout" Target="../slideLayouts/slideLayout43.xml"/><Relationship Id="rId20" Type="http://schemas.openxmlformats.org/officeDocument/2006/relationships/slideLayout" Target="../slideLayouts/slideLayout47.xml"/><Relationship Id="rId29" Type="http://schemas.openxmlformats.org/officeDocument/2006/relationships/image" Target="../media/image1.emf"/><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24" Type="http://schemas.openxmlformats.org/officeDocument/2006/relationships/slideLayout" Target="../slideLayouts/slideLayout51.xml"/><Relationship Id="rId5" Type="http://schemas.openxmlformats.org/officeDocument/2006/relationships/slideLayout" Target="../slideLayouts/slideLayout32.xml"/><Relationship Id="rId15" Type="http://schemas.openxmlformats.org/officeDocument/2006/relationships/slideLayout" Target="../slideLayouts/slideLayout42.xml"/><Relationship Id="rId23" Type="http://schemas.openxmlformats.org/officeDocument/2006/relationships/slideLayout" Target="../slideLayouts/slideLayout50.xml"/><Relationship Id="rId28" Type="http://schemas.openxmlformats.org/officeDocument/2006/relationships/theme" Target="../theme/theme2.xml"/><Relationship Id="rId10" Type="http://schemas.openxmlformats.org/officeDocument/2006/relationships/slideLayout" Target="../slideLayouts/slideLayout37.xml"/><Relationship Id="rId19" Type="http://schemas.openxmlformats.org/officeDocument/2006/relationships/slideLayout" Target="../slideLayouts/slideLayout46.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slideLayout" Target="../slideLayouts/slideLayout41.xml"/><Relationship Id="rId22" Type="http://schemas.openxmlformats.org/officeDocument/2006/relationships/slideLayout" Target="../slideLayouts/slideLayout49.xml"/><Relationship Id="rId27" Type="http://schemas.openxmlformats.org/officeDocument/2006/relationships/slideLayout" Target="../slideLayouts/slideLayout5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2.xml"/><Relationship Id="rId13" Type="http://schemas.openxmlformats.org/officeDocument/2006/relationships/slideLayout" Target="../slideLayouts/slideLayout67.xml"/><Relationship Id="rId18" Type="http://schemas.openxmlformats.org/officeDocument/2006/relationships/slideLayout" Target="../slideLayouts/slideLayout72.xml"/><Relationship Id="rId3" Type="http://schemas.openxmlformats.org/officeDocument/2006/relationships/slideLayout" Target="../slideLayouts/slideLayout57.xml"/><Relationship Id="rId21" Type="http://schemas.openxmlformats.org/officeDocument/2006/relationships/theme" Target="../theme/theme3.xml"/><Relationship Id="rId7" Type="http://schemas.openxmlformats.org/officeDocument/2006/relationships/slideLayout" Target="../slideLayouts/slideLayout61.xml"/><Relationship Id="rId12" Type="http://schemas.openxmlformats.org/officeDocument/2006/relationships/slideLayout" Target="../slideLayouts/slideLayout66.xml"/><Relationship Id="rId17" Type="http://schemas.openxmlformats.org/officeDocument/2006/relationships/slideLayout" Target="../slideLayouts/slideLayout71.xml"/><Relationship Id="rId2" Type="http://schemas.openxmlformats.org/officeDocument/2006/relationships/slideLayout" Target="../slideLayouts/slideLayout56.xml"/><Relationship Id="rId16" Type="http://schemas.openxmlformats.org/officeDocument/2006/relationships/slideLayout" Target="../slideLayouts/slideLayout70.xml"/><Relationship Id="rId20" Type="http://schemas.openxmlformats.org/officeDocument/2006/relationships/slideLayout" Target="../slideLayouts/slideLayout74.xml"/><Relationship Id="rId1" Type="http://schemas.openxmlformats.org/officeDocument/2006/relationships/slideLayout" Target="../slideLayouts/slideLayout55.xml"/><Relationship Id="rId6" Type="http://schemas.openxmlformats.org/officeDocument/2006/relationships/slideLayout" Target="../slideLayouts/slideLayout60.xml"/><Relationship Id="rId11" Type="http://schemas.openxmlformats.org/officeDocument/2006/relationships/slideLayout" Target="../slideLayouts/slideLayout65.xml"/><Relationship Id="rId5" Type="http://schemas.openxmlformats.org/officeDocument/2006/relationships/slideLayout" Target="../slideLayouts/slideLayout59.xml"/><Relationship Id="rId15" Type="http://schemas.openxmlformats.org/officeDocument/2006/relationships/slideLayout" Target="../slideLayouts/slideLayout69.xml"/><Relationship Id="rId10" Type="http://schemas.openxmlformats.org/officeDocument/2006/relationships/slideLayout" Target="../slideLayouts/slideLayout64.xml"/><Relationship Id="rId19" Type="http://schemas.openxmlformats.org/officeDocument/2006/relationships/slideLayout" Target="../slideLayouts/slideLayout73.xml"/><Relationship Id="rId4" Type="http://schemas.openxmlformats.org/officeDocument/2006/relationships/slideLayout" Target="../slideLayouts/slideLayout58.xml"/><Relationship Id="rId9" Type="http://schemas.openxmlformats.org/officeDocument/2006/relationships/slideLayout" Target="../slideLayouts/slideLayout63.xml"/><Relationship Id="rId14" Type="http://schemas.openxmlformats.org/officeDocument/2006/relationships/slideLayout" Target="../slideLayouts/slideLayout68.xml"/><Relationship Id="rId22" Type="http://schemas.openxmlformats.org/officeDocument/2006/relationships/image" Target="../media/image8.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2.xml"/><Relationship Id="rId13" Type="http://schemas.openxmlformats.org/officeDocument/2006/relationships/slideLayout" Target="../slideLayouts/slideLayout87.xml"/><Relationship Id="rId18" Type="http://schemas.openxmlformats.org/officeDocument/2006/relationships/slideLayout" Target="../slideLayouts/slideLayout92.xml"/><Relationship Id="rId3" Type="http://schemas.openxmlformats.org/officeDocument/2006/relationships/slideLayout" Target="../slideLayouts/slideLayout77.xml"/><Relationship Id="rId21" Type="http://schemas.openxmlformats.org/officeDocument/2006/relationships/slideLayout" Target="../slideLayouts/slideLayout95.xml"/><Relationship Id="rId7" Type="http://schemas.openxmlformats.org/officeDocument/2006/relationships/slideLayout" Target="../slideLayouts/slideLayout81.xml"/><Relationship Id="rId12" Type="http://schemas.openxmlformats.org/officeDocument/2006/relationships/slideLayout" Target="../slideLayouts/slideLayout86.xml"/><Relationship Id="rId17" Type="http://schemas.openxmlformats.org/officeDocument/2006/relationships/slideLayout" Target="../slideLayouts/slideLayout91.xml"/><Relationship Id="rId25" Type="http://schemas.openxmlformats.org/officeDocument/2006/relationships/image" Target="../media/image8.png"/><Relationship Id="rId2" Type="http://schemas.openxmlformats.org/officeDocument/2006/relationships/slideLayout" Target="../slideLayouts/slideLayout76.xml"/><Relationship Id="rId16" Type="http://schemas.openxmlformats.org/officeDocument/2006/relationships/slideLayout" Target="../slideLayouts/slideLayout90.xml"/><Relationship Id="rId20" Type="http://schemas.openxmlformats.org/officeDocument/2006/relationships/slideLayout" Target="../slideLayouts/slideLayout94.xml"/><Relationship Id="rId1" Type="http://schemas.openxmlformats.org/officeDocument/2006/relationships/slideLayout" Target="../slideLayouts/slideLayout75.xml"/><Relationship Id="rId6" Type="http://schemas.openxmlformats.org/officeDocument/2006/relationships/slideLayout" Target="../slideLayouts/slideLayout80.xml"/><Relationship Id="rId11" Type="http://schemas.openxmlformats.org/officeDocument/2006/relationships/slideLayout" Target="../slideLayouts/slideLayout85.xml"/><Relationship Id="rId24" Type="http://schemas.openxmlformats.org/officeDocument/2006/relationships/theme" Target="../theme/theme4.xml"/><Relationship Id="rId5" Type="http://schemas.openxmlformats.org/officeDocument/2006/relationships/slideLayout" Target="../slideLayouts/slideLayout79.xml"/><Relationship Id="rId15" Type="http://schemas.openxmlformats.org/officeDocument/2006/relationships/slideLayout" Target="../slideLayouts/slideLayout89.xml"/><Relationship Id="rId23" Type="http://schemas.openxmlformats.org/officeDocument/2006/relationships/slideLayout" Target="../slideLayouts/slideLayout97.xml"/><Relationship Id="rId10" Type="http://schemas.openxmlformats.org/officeDocument/2006/relationships/slideLayout" Target="../slideLayouts/slideLayout84.xml"/><Relationship Id="rId19" Type="http://schemas.openxmlformats.org/officeDocument/2006/relationships/slideLayout" Target="../slideLayouts/slideLayout93.xml"/><Relationship Id="rId4" Type="http://schemas.openxmlformats.org/officeDocument/2006/relationships/slideLayout" Target="../slideLayouts/slideLayout78.xml"/><Relationship Id="rId9" Type="http://schemas.openxmlformats.org/officeDocument/2006/relationships/slideLayout" Target="../slideLayouts/slideLayout83.xml"/><Relationship Id="rId14" Type="http://schemas.openxmlformats.org/officeDocument/2006/relationships/slideLayout" Target="../slideLayouts/slideLayout88.xml"/><Relationship Id="rId22" Type="http://schemas.openxmlformats.org/officeDocument/2006/relationships/slideLayout" Target="../slideLayouts/slideLayout9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9"/>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393752356"/>
      </p:ext>
    </p:extLst>
  </p:cSld>
  <p:clrMap bg1="lt1" tx1="dk1" bg2="lt2" tx2="dk2" accent1="accent1" accent2="accent2" accent3="accent3" accent4="accent4" accent5="accent5" accent6="accent6" hlink="hlink" folHlink="folHlink"/>
  <p:sldLayoutIdLst>
    <p:sldLayoutId id="2147484672" r:id="rId1"/>
    <p:sldLayoutId id="2147484673" r:id="rId2"/>
    <p:sldLayoutId id="2147484674" r:id="rId3"/>
    <p:sldLayoutId id="2147484675" r:id="rId4"/>
    <p:sldLayoutId id="2147484676" r:id="rId5"/>
    <p:sldLayoutId id="2147484677" r:id="rId6"/>
    <p:sldLayoutId id="2147484679" r:id="rId7"/>
    <p:sldLayoutId id="2147484680" r:id="rId8"/>
    <p:sldLayoutId id="2147484681" r:id="rId9"/>
    <p:sldLayoutId id="2147484682" r:id="rId10"/>
    <p:sldLayoutId id="2147484683" r:id="rId11"/>
    <p:sldLayoutId id="2147484684" r:id="rId12"/>
    <p:sldLayoutId id="2147484685" r:id="rId13"/>
    <p:sldLayoutId id="2147484704" r:id="rId14"/>
    <p:sldLayoutId id="2147484705" r:id="rId15"/>
    <p:sldLayoutId id="2147484706" r:id="rId16"/>
    <p:sldLayoutId id="2147484689" r:id="rId17"/>
    <p:sldLayoutId id="2147484690" r:id="rId18"/>
    <p:sldLayoutId id="2147484691" r:id="rId19"/>
    <p:sldLayoutId id="2147484692" r:id="rId20"/>
    <p:sldLayoutId id="2147484693" r:id="rId21"/>
    <p:sldLayoutId id="2147484694" r:id="rId22"/>
    <p:sldLayoutId id="2147484695" r:id="rId23"/>
    <p:sldLayoutId id="2147484696" r:id="rId24"/>
    <p:sldLayoutId id="2147484697" r:id="rId25"/>
    <p:sldLayoutId id="2147484698" r:id="rId26"/>
    <p:sldLayoutId id="2147484699" r:id="rId27"/>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9"/>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789957686"/>
      </p:ext>
    </p:extLst>
  </p:cSld>
  <p:clrMap bg1="dk1" tx1="lt1" bg2="dk2" tx2="lt2" accent1="accent1" accent2="accent2" accent3="accent3" accent4="accent4" accent5="accent5" accent6="accent6" hlink="hlink" folHlink="folHlink"/>
  <p:sldLayoutIdLst>
    <p:sldLayoutId id="2147484643" r:id="rId1"/>
    <p:sldLayoutId id="2147484644" r:id="rId2"/>
    <p:sldLayoutId id="2147484645" r:id="rId3"/>
    <p:sldLayoutId id="2147484646" r:id="rId4"/>
    <p:sldLayoutId id="2147484647" r:id="rId5"/>
    <p:sldLayoutId id="2147484648" r:id="rId6"/>
    <p:sldLayoutId id="2147484650" r:id="rId7"/>
    <p:sldLayoutId id="2147484651" r:id="rId8"/>
    <p:sldLayoutId id="2147484652" r:id="rId9"/>
    <p:sldLayoutId id="2147484653" r:id="rId10"/>
    <p:sldLayoutId id="2147484654" r:id="rId11"/>
    <p:sldLayoutId id="2147484655" r:id="rId12"/>
    <p:sldLayoutId id="2147484656" r:id="rId13"/>
    <p:sldLayoutId id="2147484707" r:id="rId14"/>
    <p:sldLayoutId id="2147484708" r:id="rId15"/>
    <p:sldLayoutId id="2147484709" r:id="rId16"/>
    <p:sldLayoutId id="2147484660" r:id="rId17"/>
    <p:sldLayoutId id="2147484661" r:id="rId18"/>
    <p:sldLayoutId id="2147484662" r:id="rId19"/>
    <p:sldLayoutId id="2147484663" r:id="rId20"/>
    <p:sldLayoutId id="2147484664" r:id="rId21"/>
    <p:sldLayoutId id="2147484665" r:id="rId22"/>
    <p:sldLayoutId id="2147484666" r:id="rId23"/>
    <p:sldLayoutId id="2147484667" r:id="rId24"/>
    <p:sldLayoutId id="2147484668" r:id="rId25"/>
    <p:sldLayoutId id="2147484669" r:id="rId26"/>
    <p:sldLayoutId id="2147484670" r:id="rId27"/>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6469" cy="813819"/>
          </a:xfrm>
          <a:prstGeom prst="rect">
            <a:avLst/>
          </a:prstGeom>
        </p:spPr>
        <p:txBody>
          <a:bodyPr vert="horz" wrap="square" lIns="0" tIns="91440" rIns="146304" bIns="91440" rtlCol="0" anchor="t">
            <a:noAutofit/>
          </a:bodyPr>
          <a:lstStyle/>
          <a:p>
            <a:r>
              <a:rPr lang="en-US" dirty="0"/>
              <a:t>Heading Segoe UI </a:t>
            </a:r>
            <a:r>
              <a:rPr lang="en-US" dirty="0" err="1"/>
              <a:t>Semibold</a:t>
            </a:r>
            <a:r>
              <a:rPr lang="en-US" dirty="0"/>
              <a:t> 28/32</a:t>
            </a:r>
          </a:p>
        </p:txBody>
      </p:sp>
      <p:sp>
        <p:nvSpPr>
          <p:cNvPr id="4" name="Text Placeholder 3"/>
          <p:cNvSpPr>
            <a:spLocks noGrp="1"/>
          </p:cNvSpPr>
          <p:nvPr>
            <p:ph type="body" idx="1"/>
          </p:nvPr>
        </p:nvSpPr>
        <p:spPr>
          <a:xfrm>
            <a:off x="455994" y="1817559"/>
            <a:ext cx="11306469" cy="2323623"/>
          </a:xfrm>
          <a:prstGeom prst="rect">
            <a:avLst/>
          </a:prstGeom>
        </p:spPr>
        <p:txBody>
          <a:bodyPr vert="horz" wrap="square" lIns="0" tIns="91440" rIns="146304" bIns="91440" rtlCol="0">
            <a:spAutoFit/>
          </a:bodyPr>
          <a:lstStyle/>
          <a:p>
            <a:pPr lvl="0"/>
            <a:r>
              <a:rPr lang="en-US" dirty="0"/>
              <a:t>H2 Segoe UI </a:t>
            </a:r>
            <a:r>
              <a:rPr lang="en-US" dirty="0" err="1"/>
              <a:t>Semibold</a:t>
            </a:r>
            <a:r>
              <a:rPr lang="en-US" dirty="0"/>
              <a:t> 20/24</a:t>
            </a:r>
          </a:p>
          <a:p>
            <a:pPr lvl="1"/>
            <a:r>
              <a:rPr lang="en-US" dirty="0"/>
              <a:t>B1 Segoe UI Regular 20/24 </a:t>
            </a:r>
          </a:p>
          <a:p>
            <a:pPr lvl="1"/>
            <a:endParaRPr lang="en-US" dirty="0"/>
          </a:p>
          <a:p>
            <a:pPr lvl="2"/>
            <a:r>
              <a:rPr lang="en-US" dirty="0"/>
              <a:t>H3 Segoe UI </a:t>
            </a:r>
            <a:r>
              <a:rPr lang="en-US" dirty="0" err="1"/>
              <a:t>Semibold</a:t>
            </a:r>
            <a:r>
              <a:rPr lang="en-US" dirty="0"/>
              <a:t> 14/18</a:t>
            </a:r>
          </a:p>
          <a:p>
            <a:pPr lvl="3"/>
            <a:r>
              <a:rPr lang="en-US" dirty="0"/>
              <a:t>B2 Segoe UI Regular 14/18</a:t>
            </a:r>
          </a:p>
          <a:p>
            <a:pPr lvl="3"/>
            <a:endParaRPr lang="en-US" dirty="0"/>
          </a:p>
          <a:p>
            <a:pPr lvl="4"/>
            <a:r>
              <a:rPr lang="en-US" dirty="0"/>
              <a:t>H4 Segoe UI Bold 10/12</a:t>
            </a:r>
          </a:p>
          <a:p>
            <a:pPr lvl="6"/>
            <a:r>
              <a:rPr lang="en-US" dirty="0"/>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pic>
        <p:nvPicPr>
          <p:cNvPr id="7" name="Picture 6"/>
          <p:cNvPicPr>
            <a:picLocks noChangeAspect="1"/>
          </p:cNvPicPr>
          <p:nvPr userDrawn="1"/>
        </p:nvPicPr>
        <p:blipFill>
          <a:blip r:embed="rId22">
            <a:extLst>
              <a:ext uri="{28A0092B-C50C-407E-A947-70E740481C1C}">
                <a14:useLocalDpi xmlns:a14="http://schemas.microsoft.com/office/drawing/2010/main" val="0"/>
              </a:ext>
            </a:extLst>
          </a:blip>
          <a:stretch>
            <a:fillRect/>
          </a:stretch>
        </p:blipFill>
        <p:spPr>
          <a:xfrm rot="5400000">
            <a:off x="9429226" y="2842059"/>
            <a:ext cx="6849372" cy="1164777"/>
          </a:xfrm>
          <a:prstGeom prst="rect">
            <a:avLst/>
          </a:prstGeom>
        </p:spPr>
      </p:pic>
    </p:spTree>
    <p:extLst>
      <p:ext uri="{BB962C8B-B14F-4D97-AF65-F5344CB8AC3E}">
        <p14:creationId xmlns:p14="http://schemas.microsoft.com/office/powerpoint/2010/main" val="1932097589"/>
      </p:ext>
    </p:extLst>
  </p:cSld>
  <p:clrMap bg1="lt1" tx1="dk1" bg2="lt2" tx2="dk2" accent1="accent1" accent2="accent2" accent3="accent3" accent4="accent4" accent5="accent5" accent6="accent6" hlink="hlink" folHlink="folHlink"/>
  <p:sldLayoutIdLst>
    <p:sldLayoutId id="2147484711" r:id="rId1"/>
    <p:sldLayoutId id="2147484712" r:id="rId2"/>
    <p:sldLayoutId id="2147484713" r:id="rId3"/>
    <p:sldLayoutId id="2147484714" r:id="rId4"/>
    <p:sldLayoutId id="2147484715" r:id="rId5"/>
    <p:sldLayoutId id="2147484716" r:id="rId6"/>
    <p:sldLayoutId id="2147484717" r:id="rId7"/>
    <p:sldLayoutId id="2147484718" r:id="rId8"/>
    <p:sldLayoutId id="2147484719" r:id="rId9"/>
    <p:sldLayoutId id="2147484720" r:id="rId10"/>
    <p:sldLayoutId id="2147484721" r:id="rId11"/>
    <p:sldLayoutId id="2147484722" r:id="rId12"/>
    <p:sldLayoutId id="2147484723" r:id="rId13"/>
    <p:sldLayoutId id="2147484724" r:id="rId14"/>
    <p:sldLayoutId id="2147484725" r:id="rId15"/>
    <p:sldLayoutId id="2147484726" r:id="rId16"/>
    <p:sldLayoutId id="2147484727" r:id="rId17"/>
    <p:sldLayoutId id="2147484728" r:id="rId18"/>
    <p:sldLayoutId id="2147484729" r:id="rId19"/>
    <p:sldLayoutId id="2147484730" r:id="rId20"/>
  </p:sldLayoutIdLst>
  <p:transition>
    <p:fade/>
  </p:transition>
  <p:hf sldNum="0" hdr="0" dt="0"/>
  <p:txStyles>
    <p:titleStyle>
      <a:lvl1pPr algn="l" defTabSz="914367"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6469" cy="813819"/>
          </a:xfrm>
          <a:prstGeom prst="rect">
            <a:avLst/>
          </a:prstGeom>
        </p:spPr>
        <p:txBody>
          <a:bodyPr vert="horz" wrap="square" lIns="0" tIns="91440" rIns="146304" bIns="91440" rtlCol="0" anchor="t">
            <a:noAutofit/>
          </a:bodyPr>
          <a:lstStyle/>
          <a:p>
            <a:r>
              <a:rPr lang="en-US" dirty="0"/>
              <a:t>Heading Segoe UI </a:t>
            </a:r>
            <a:r>
              <a:rPr lang="en-US" dirty="0" err="1"/>
              <a:t>Semibold</a:t>
            </a:r>
            <a:r>
              <a:rPr lang="en-US" dirty="0"/>
              <a:t> 28/32</a:t>
            </a:r>
          </a:p>
        </p:txBody>
      </p:sp>
      <p:sp>
        <p:nvSpPr>
          <p:cNvPr id="4" name="Text Placeholder 3"/>
          <p:cNvSpPr>
            <a:spLocks noGrp="1"/>
          </p:cNvSpPr>
          <p:nvPr>
            <p:ph type="body" idx="1"/>
          </p:nvPr>
        </p:nvSpPr>
        <p:spPr>
          <a:xfrm>
            <a:off x="455994" y="1817559"/>
            <a:ext cx="11306469" cy="2323623"/>
          </a:xfrm>
          <a:prstGeom prst="rect">
            <a:avLst/>
          </a:prstGeom>
        </p:spPr>
        <p:txBody>
          <a:bodyPr vert="horz" wrap="square" lIns="0" tIns="91440" rIns="146304" bIns="91440" rtlCol="0">
            <a:spAutoFit/>
          </a:bodyPr>
          <a:lstStyle/>
          <a:p>
            <a:pPr lvl="0"/>
            <a:r>
              <a:rPr lang="en-US" dirty="0"/>
              <a:t>H2 Segoe UI </a:t>
            </a:r>
            <a:r>
              <a:rPr lang="en-US" dirty="0" err="1"/>
              <a:t>Semibold</a:t>
            </a:r>
            <a:r>
              <a:rPr lang="en-US" dirty="0"/>
              <a:t> 20/24</a:t>
            </a:r>
          </a:p>
          <a:p>
            <a:pPr lvl="1"/>
            <a:r>
              <a:rPr lang="en-US" dirty="0"/>
              <a:t>B1 Segoe UI Regular 20/24 </a:t>
            </a:r>
          </a:p>
          <a:p>
            <a:pPr lvl="1"/>
            <a:endParaRPr lang="en-US" dirty="0"/>
          </a:p>
          <a:p>
            <a:pPr lvl="2"/>
            <a:r>
              <a:rPr lang="en-US" dirty="0"/>
              <a:t>H3 Segoe UI </a:t>
            </a:r>
            <a:r>
              <a:rPr lang="en-US" dirty="0" err="1"/>
              <a:t>Semibold</a:t>
            </a:r>
            <a:r>
              <a:rPr lang="en-US" dirty="0"/>
              <a:t> 14/18</a:t>
            </a:r>
          </a:p>
          <a:p>
            <a:pPr lvl="3"/>
            <a:r>
              <a:rPr lang="en-US" dirty="0"/>
              <a:t>B2 Segoe UI Regular 14/18</a:t>
            </a:r>
          </a:p>
          <a:p>
            <a:pPr lvl="3"/>
            <a:endParaRPr lang="en-US" dirty="0"/>
          </a:p>
          <a:p>
            <a:pPr lvl="4"/>
            <a:r>
              <a:rPr lang="en-US" dirty="0"/>
              <a:t>H4 Segoe UI Bold 10/12</a:t>
            </a:r>
          </a:p>
          <a:p>
            <a:pPr lvl="6"/>
            <a:r>
              <a:rPr lang="en-US" dirty="0"/>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pic>
        <p:nvPicPr>
          <p:cNvPr id="7" name="Picture 6"/>
          <p:cNvPicPr>
            <a:picLocks noChangeAspect="1"/>
          </p:cNvPicPr>
          <p:nvPr userDrawn="1"/>
        </p:nvPicPr>
        <p:blipFill>
          <a:blip r:embed="rId25">
            <a:extLst>
              <a:ext uri="{28A0092B-C50C-407E-A947-70E740481C1C}">
                <a14:useLocalDpi xmlns:a14="http://schemas.microsoft.com/office/drawing/2010/main" val="0"/>
              </a:ext>
            </a:extLst>
          </a:blip>
          <a:stretch>
            <a:fillRect/>
          </a:stretch>
        </p:blipFill>
        <p:spPr>
          <a:xfrm rot="5400000">
            <a:off x="9429226" y="2842059"/>
            <a:ext cx="6849372" cy="1164777"/>
          </a:xfrm>
          <a:prstGeom prst="rect">
            <a:avLst/>
          </a:prstGeom>
        </p:spPr>
      </p:pic>
    </p:spTree>
    <p:extLst>
      <p:ext uri="{BB962C8B-B14F-4D97-AF65-F5344CB8AC3E}">
        <p14:creationId xmlns:p14="http://schemas.microsoft.com/office/powerpoint/2010/main" val="4266282189"/>
      </p:ext>
    </p:extLst>
  </p:cSld>
  <p:clrMap bg1="lt1" tx1="dk1" bg2="lt2" tx2="dk2" accent1="accent1" accent2="accent2" accent3="accent3" accent4="accent4" accent5="accent5" accent6="accent6" hlink="hlink" folHlink="folHlink"/>
  <p:sldLayoutIdLst>
    <p:sldLayoutId id="2147484732" r:id="rId1"/>
    <p:sldLayoutId id="2147484733" r:id="rId2"/>
    <p:sldLayoutId id="2147484734" r:id="rId3"/>
    <p:sldLayoutId id="2147484735" r:id="rId4"/>
    <p:sldLayoutId id="2147484736" r:id="rId5"/>
    <p:sldLayoutId id="2147484737" r:id="rId6"/>
    <p:sldLayoutId id="2147484738" r:id="rId7"/>
    <p:sldLayoutId id="2147484739" r:id="rId8"/>
    <p:sldLayoutId id="2147484740" r:id="rId9"/>
    <p:sldLayoutId id="2147484741" r:id="rId10"/>
    <p:sldLayoutId id="2147484742" r:id="rId11"/>
    <p:sldLayoutId id="2147484743" r:id="rId12"/>
    <p:sldLayoutId id="2147484744" r:id="rId13"/>
    <p:sldLayoutId id="2147484745" r:id="rId14"/>
    <p:sldLayoutId id="2147484746" r:id="rId15"/>
    <p:sldLayoutId id="2147484747" r:id="rId16"/>
    <p:sldLayoutId id="2147484748" r:id="rId17"/>
    <p:sldLayoutId id="2147484749" r:id="rId18"/>
    <p:sldLayoutId id="2147484750" r:id="rId19"/>
    <p:sldLayoutId id="2147484751" r:id="rId20"/>
    <p:sldLayoutId id="2147484752" r:id="rId21"/>
    <p:sldLayoutId id="2147484753" r:id="rId22"/>
    <p:sldLayoutId id="2147484754" r:id="rId23"/>
  </p:sldLayoutIdLst>
  <p:transition>
    <p:fade/>
  </p:transition>
  <p:hf sldNum="0" hdr="0" dt="0"/>
  <p:txStyles>
    <p:titleStyle>
      <a:lvl1pPr algn="l" defTabSz="914367"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4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6.xml"/></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96.xml"/><Relationship Id="rId5" Type="http://schemas.microsoft.com/office/2007/relationships/hdphoto" Target="../media/hdphoto1.wdp"/><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4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7.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96.xml"/><Relationship Id="rId1" Type="http://schemas.openxmlformats.org/officeDocument/2006/relationships/vmlDrawing" Target="../drawings/vmlDrawing1.vml"/><Relationship Id="rId5" Type="http://schemas.openxmlformats.org/officeDocument/2006/relationships/image" Target="../media/image31.wmf"/><Relationship Id="rId4" Type="http://schemas.openxmlformats.org/officeDocument/2006/relationships/oleObject" Target="../embeddings/oleObject1.bin"/></Relationships>
</file>

<file path=ppt/slides/_rels/slide17.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3.xml"/><Relationship Id="rId1" Type="http://schemas.openxmlformats.org/officeDocument/2006/relationships/slideLayout" Target="../slideLayouts/slideLayout96.xml"/></Relationships>
</file>

<file path=ppt/slides/_rels/slide18.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14.xml"/><Relationship Id="rId1" Type="http://schemas.openxmlformats.org/officeDocument/2006/relationships/slideLayout" Target="../slideLayouts/slideLayout96.xml"/></Relationships>
</file>

<file path=ppt/slides/_rels/slide19.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15.xml"/><Relationship Id="rId1" Type="http://schemas.openxmlformats.org/officeDocument/2006/relationships/slideLayout" Target="../slideLayouts/slideLayout96.xml"/></Relationships>
</file>

<file path=ppt/slides/_rels/slide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xml"/><Relationship Id="rId1" Type="http://schemas.openxmlformats.org/officeDocument/2006/relationships/slideLayout" Target="../slideLayouts/slideLayout95.xml"/></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6.xml"/><Relationship Id="rId1" Type="http://schemas.openxmlformats.org/officeDocument/2006/relationships/slideLayout" Target="../slideLayouts/slideLayout96.xml"/></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7.xml"/><Relationship Id="rId1" Type="http://schemas.openxmlformats.org/officeDocument/2006/relationships/slideLayout" Target="../slideLayouts/slideLayout96.xml"/></Relationships>
</file>

<file path=ppt/slides/_rels/slide22.xml.rels><?xml version="1.0" encoding="UTF-8" standalone="yes"?>
<Relationships xmlns="http://schemas.openxmlformats.org/package/2006/relationships"><Relationship Id="rId3" Type="http://schemas.openxmlformats.org/officeDocument/2006/relationships/image" Target="../media/image37.tiff"/><Relationship Id="rId2" Type="http://schemas.openxmlformats.org/officeDocument/2006/relationships/notesSlide" Target="../notesSlides/notesSlide18.xml"/><Relationship Id="rId1" Type="http://schemas.openxmlformats.org/officeDocument/2006/relationships/slideLayout" Target="../slideLayouts/slideLayout95.xml"/></Relationships>
</file>

<file path=ppt/slides/_rels/slide23.xml.rels><?xml version="1.0" encoding="UTF-8" standalone="yes"?>
<Relationships xmlns="http://schemas.openxmlformats.org/package/2006/relationships"><Relationship Id="rId3" Type="http://schemas.openxmlformats.org/officeDocument/2006/relationships/image" Target="../media/image38.tiff"/><Relationship Id="rId2" Type="http://schemas.openxmlformats.org/officeDocument/2006/relationships/notesSlide" Target="../notesSlides/notesSlide19.xml"/><Relationship Id="rId1" Type="http://schemas.openxmlformats.org/officeDocument/2006/relationships/slideLayout" Target="../slideLayouts/slideLayout97.xml"/></Relationships>
</file>

<file path=ppt/slides/_rels/slide2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0.xml"/><Relationship Id="rId1" Type="http://schemas.openxmlformats.org/officeDocument/2006/relationships/slideLayout" Target="../slideLayouts/slideLayout95.xml"/></Relationships>
</file>

<file path=ppt/slides/_rels/slide2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1.xml"/><Relationship Id="rId1" Type="http://schemas.openxmlformats.org/officeDocument/2006/relationships/slideLayout" Target="../slideLayouts/slideLayout96.xml"/></Relationships>
</file>

<file path=ppt/slides/_rels/slide26.xml.rels><?xml version="1.0" encoding="UTF-8" standalone="yes"?>
<Relationships xmlns="http://schemas.openxmlformats.org/package/2006/relationships"><Relationship Id="rId3" Type="http://schemas.openxmlformats.org/officeDocument/2006/relationships/image" Target="../media/image41.tiff"/><Relationship Id="rId2" Type="http://schemas.openxmlformats.org/officeDocument/2006/relationships/notesSlide" Target="../notesSlides/notesSlide22.xml"/><Relationship Id="rId1" Type="http://schemas.openxmlformats.org/officeDocument/2006/relationships/slideLayout" Target="../slideLayouts/slideLayout97.xml"/></Relationships>
</file>

<file path=ppt/slides/_rels/slide2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3.xml"/><Relationship Id="rId1" Type="http://schemas.openxmlformats.org/officeDocument/2006/relationships/slideLayout" Target="../slideLayouts/slideLayout95.xml"/></Relationships>
</file>

<file path=ppt/slides/_rels/slide2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4.xml"/><Relationship Id="rId1" Type="http://schemas.openxmlformats.org/officeDocument/2006/relationships/slideLayout" Target="../slideLayouts/slideLayout96.xml"/></Relationships>
</file>

<file path=ppt/slides/_rels/slide29.xml.rels><?xml version="1.0" encoding="UTF-8" standalone="yes"?>
<Relationships xmlns="http://schemas.openxmlformats.org/package/2006/relationships"><Relationship Id="rId3" Type="http://schemas.openxmlformats.org/officeDocument/2006/relationships/image" Target="../media/image43.tiff"/><Relationship Id="rId2" Type="http://schemas.openxmlformats.org/officeDocument/2006/relationships/notesSlide" Target="../notesSlides/notesSlide25.xml"/><Relationship Id="rId1" Type="http://schemas.openxmlformats.org/officeDocument/2006/relationships/slideLayout" Target="../slideLayouts/slideLayout95.xml"/></Relationships>
</file>

<file path=ppt/slides/_rels/slide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xml"/><Relationship Id="rId1" Type="http://schemas.openxmlformats.org/officeDocument/2006/relationships/slideLayout" Target="../slideLayouts/slideLayout96.xml"/><Relationship Id="rId4" Type="http://schemas.openxmlformats.org/officeDocument/2006/relationships/image" Target="../media/image24.png"/></Relationships>
</file>

<file path=ppt/slides/_rels/slide3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6.xml"/><Relationship Id="rId1" Type="http://schemas.openxmlformats.org/officeDocument/2006/relationships/slideLayout" Target="../slideLayouts/slideLayout96.xml"/></Relationships>
</file>

<file path=ppt/slides/_rels/slide31.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27.xml"/><Relationship Id="rId1" Type="http://schemas.openxmlformats.org/officeDocument/2006/relationships/slideLayout" Target="../slideLayouts/slideLayout68.xml"/><Relationship Id="rId5" Type="http://schemas.openxmlformats.org/officeDocument/2006/relationships/image" Target="../media/image47.png"/><Relationship Id="rId4" Type="http://schemas.openxmlformats.org/officeDocument/2006/relationships/image" Target="../media/image46.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6.xml"/></Relationships>
</file>

<file path=ppt/slides/_rels/slide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xml"/><Relationship Id="rId1" Type="http://schemas.openxmlformats.org/officeDocument/2006/relationships/slideLayout" Target="../slideLayouts/slideLayout9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7.xml"/></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8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5" name="Title 6">
            <a:extLst>
              <a:ext uri="{FF2B5EF4-FFF2-40B4-BE49-F238E27FC236}">
                <a16:creationId xmlns:a16="http://schemas.microsoft.com/office/drawing/2014/main" id="{CA8D3961-91D4-4041-9455-6E5EBC1A175C}"/>
              </a:ext>
            </a:extLst>
          </p:cNvPr>
          <p:cNvSpPr txBox="1">
            <a:spLocks/>
          </p:cNvSpPr>
          <p:nvPr/>
        </p:nvSpPr>
        <p:spPr>
          <a:xfrm>
            <a:off x="390569" y="2532575"/>
            <a:ext cx="4717791" cy="1792850"/>
          </a:xfrm>
          <a:prstGeom prst="rect">
            <a:avLst/>
          </a:prstGeom>
          <a:noFill/>
        </p:spPr>
        <p:txBody>
          <a:bodyPr vert="horz" wrap="square" lIns="0" tIns="0" rIns="0" bIns="179285" rtlCol="0" anchor="b" anchorCtr="0">
            <a:noAutofit/>
          </a:bodyPr>
          <a:lstStyle>
            <a:lvl1pPr algn="l" defTabSz="932742" rtl="0" eaLnBrk="1" latinLnBrk="0" hangingPunct="1">
              <a:lnSpc>
                <a:spcPct val="90000"/>
              </a:lnSpc>
              <a:spcBef>
                <a:spcPct val="0"/>
              </a:spcBef>
              <a:buNone/>
              <a:defRPr lang="en-US" sz="3600" b="0" strike="noStrike" kern="1200" cap="none" spc="-50" baseline="0">
                <a:ln w="3175">
                  <a:noFill/>
                </a:ln>
                <a:solidFill>
                  <a:schemeClr val="tx2"/>
                </a:solidFill>
                <a:effectLst/>
                <a:latin typeface="+mj-lt"/>
                <a:ea typeface="+mn-ea"/>
                <a:cs typeface="Segoe UI" pitchFamily="34" charset="0"/>
              </a:defRPr>
            </a:lvl1pPr>
          </a:lstStyle>
          <a:p>
            <a:pPr defTabSz="914367"/>
            <a:r>
              <a:rPr lang="en-US" sz="4902" spc="-49" dirty="0">
                <a:solidFill>
                  <a:srgbClr val="FFFFFF"/>
                </a:solidFill>
                <a:latin typeface="Segoe UI Semibold"/>
              </a:rPr>
              <a:t>Microsoft Azure </a:t>
            </a:r>
            <a:br>
              <a:rPr lang="en-US" sz="4902" spc="-49" dirty="0">
                <a:solidFill>
                  <a:srgbClr val="0078D3"/>
                </a:solidFill>
                <a:latin typeface="Segoe UI Semibold"/>
              </a:rPr>
            </a:br>
            <a:r>
              <a:rPr lang="en-US" sz="4902" spc="-49" dirty="0" err="1">
                <a:solidFill>
                  <a:srgbClr val="50E6FF"/>
                </a:solidFill>
                <a:latin typeface="Segoe UI Semibold"/>
              </a:rPr>
              <a:t>DevDays</a:t>
            </a:r>
            <a:endParaRPr lang="en-US" sz="4902" spc="-49" dirty="0">
              <a:solidFill>
                <a:srgbClr val="50E6FF"/>
              </a:solidFill>
              <a:latin typeface="Segoe UI Semibold"/>
            </a:endParaRPr>
          </a:p>
        </p:txBody>
      </p:sp>
    </p:spTree>
    <p:extLst>
      <p:ext uri="{BB962C8B-B14F-4D97-AF65-F5344CB8AC3E}">
        <p14:creationId xmlns:p14="http://schemas.microsoft.com/office/powerpoint/2010/main" val="2432811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C7AAF7C7-18FC-46B9-90D0-D52D759DF545}"/>
              </a:ext>
            </a:extLst>
          </p:cNvPr>
          <p:cNvSpPr>
            <a:spLocks noGrp="1"/>
          </p:cNvSpPr>
          <p:nvPr>
            <p:ph type="title"/>
          </p:nvPr>
        </p:nvSpPr>
        <p:spPr>
          <a:xfrm>
            <a:off x="588263" y="2425541"/>
            <a:ext cx="4167887" cy="1107996"/>
          </a:xfrm>
        </p:spPr>
        <p:txBody>
          <a:bodyPr/>
          <a:lstStyle/>
          <a:p>
            <a:r>
              <a:rPr lang="en-GB" dirty="0"/>
              <a:t>Value to Optimize and Modernize</a:t>
            </a:r>
          </a:p>
        </p:txBody>
      </p:sp>
    </p:spTree>
    <p:extLst>
      <p:ext uri="{BB962C8B-B14F-4D97-AF65-F5344CB8AC3E}">
        <p14:creationId xmlns:p14="http://schemas.microsoft.com/office/powerpoint/2010/main" val="4225018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4E0CE917-26F2-4DDE-9739-C59E54F80517}"/>
              </a:ext>
            </a:extLst>
          </p:cNvPr>
          <p:cNvSpPr>
            <a:spLocks noGrp="1"/>
          </p:cNvSpPr>
          <p:nvPr>
            <p:ph type="title"/>
          </p:nvPr>
        </p:nvSpPr>
        <p:spPr>
          <a:xfrm>
            <a:off x="219456" y="2930402"/>
            <a:ext cx="9144000" cy="997196"/>
          </a:xfrm>
        </p:spPr>
        <p:txBody>
          <a:bodyPr/>
          <a:lstStyle/>
          <a:p>
            <a:r>
              <a:rPr lang="en-GB" dirty="0"/>
              <a:t>FROM: </a:t>
            </a:r>
            <a:r>
              <a:rPr lang="en-GB" u="sng" dirty="0"/>
              <a:t>A</a:t>
            </a:r>
            <a:r>
              <a:rPr lang="en-GB" dirty="0"/>
              <a:t>mazing </a:t>
            </a:r>
            <a:r>
              <a:rPr lang="en-GB" u="sng" dirty="0"/>
              <a:t>B</a:t>
            </a:r>
            <a:r>
              <a:rPr lang="en-GB" dirty="0"/>
              <a:t>ecause </a:t>
            </a:r>
            <a:r>
              <a:rPr lang="en-GB" u="sng" dirty="0"/>
              <a:t>C</a:t>
            </a:r>
            <a:r>
              <a:rPr lang="en-GB" dirty="0"/>
              <a:t>loud = ABC</a:t>
            </a:r>
            <a:br>
              <a:rPr lang="en-GB" dirty="0"/>
            </a:br>
            <a:r>
              <a:rPr lang="en-GB" dirty="0"/>
              <a:t>TO: </a:t>
            </a:r>
            <a:r>
              <a:rPr lang="en-GB" u="sng" dirty="0"/>
              <a:t>I</a:t>
            </a:r>
            <a:r>
              <a:rPr lang="en-GB" dirty="0"/>
              <a:t>mpossible </a:t>
            </a:r>
            <a:r>
              <a:rPr lang="en-GB" u="sng" dirty="0"/>
              <a:t>W</a:t>
            </a:r>
            <a:r>
              <a:rPr lang="en-GB" dirty="0"/>
              <a:t>ithout </a:t>
            </a:r>
            <a:r>
              <a:rPr lang="en-GB" u="sng" dirty="0"/>
              <a:t>C</a:t>
            </a:r>
            <a:r>
              <a:rPr lang="en-GB" dirty="0"/>
              <a:t>loud = IWC</a:t>
            </a:r>
          </a:p>
        </p:txBody>
      </p:sp>
      <p:pic>
        <p:nvPicPr>
          <p:cNvPr id="6150" name="Picture 6" descr="https://encrypted-tbn0.gstatic.com/images?q=tbn:ANd9GcRrlRqI_QlF4cXePBoCBhnA0m7R5dQmIZqQ08izzmcXyBclfTlw">
            <a:extLst>
              <a:ext uri="{FF2B5EF4-FFF2-40B4-BE49-F238E27FC236}">
                <a16:creationId xmlns:a16="http://schemas.microsoft.com/office/drawing/2014/main" id="{AEDA7C02-9E2E-4B4C-8172-CB542C9F43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35424" y="5239"/>
            <a:ext cx="4851019" cy="24331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7219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B8ACCB37-77F1-4930-A2FC-6DDE46DF0232}"/>
              </a:ext>
            </a:extLst>
          </p:cNvPr>
          <p:cNvSpPr>
            <a:spLocks noGrp="1"/>
          </p:cNvSpPr>
          <p:nvPr>
            <p:ph type="title"/>
          </p:nvPr>
        </p:nvSpPr>
        <p:spPr/>
        <p:txBody>
          <a:bodyPr/>
          <a:lstStyle/>
          <a:p>
            <a:r>
              <a:rPr lang="en-GB" sz="3200" dirty="0"/>
              <a:t>Digital Transformation Is Impossible Without the Cloud</a:t>
            </a:r>
          </a:p>
        </p:txBody>
      </p:sp>
      <p:sp>
        <p:nvSpPr>
          <p:cNvPr id="4" name="Marcador de texto 3">
            <a:extLst>
              <a:ext uri="{FF2B5EF4-FFF2-40B4-BE49-F238E27FC236}">
                <a16:creationId xmlns:a16="http://schemas.microsoft.com/office/drawing/2014/main" id="{3CAE66D7-A500-420F-A6C8-32CF4056CB58}"/>
              </a:ext>
            </a:extLst>
          </p:cNvPr>
          <p:cNvSpPr>
            <a:spLocks noGrp="1"/>
          </p:cNvSpPr>
          <p:nvPr>
            <p:ph type="body" sz="quarter" idx="10"/>
          </p:nvPr>
        </p:nvSpPr>
        <p:spPr/>
        <p:txBody>
          <a:bodyPr/>
          <a:lstStyle/>
          <a:p>
            <a:r>
              <a:rPr lang="en-GB" dirty="0"/>
              <a:t>The organizations that are willing to step up and face these trends are the ones experiencing transformation and growth, while those stuck in the traditional ways are beginning to stumble.</a:t>
            </a:r>
          </a:p>
        </p:txBody>
      </p:sp>
    </p:spTree>
    <p:extLst>
      <p:ext uri="{BB962C8B-B14F-4D97-AF65-F5344CB8AC3E}">
        <p14:creationId xmlns:p14="http://schemas.microsoft.com/office/powerpoint/2010/main" val="3241607022"/>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3B14D58-9AE4-40C7-9BDE-6459D4911B8C}"/>
              </a:ext>
            </a:extLst>
          </p:cNvPr>
          <p:cNvSpPr>
            <a:spLocks noGrp="1"/>
          </p:cNvSpPr>
          <p:nvPr>
            <p:ph type="title"/>
          </p:nvPr>
        </p:nvSpPr>
        <p:spPr/>
        <p:txBody>
          <a:bodyPr/>
          <a:lstStyle/>
          <a:p>
            <a:r>
              <a:rPr lang="en-GB" dirty="0">
                <a:solidFill>
                  <a:schemeClr val="tx1">
                    <a:lumMod val="90000"/>
                    <a:lumOff val="10000"/>
                  </a:schemeClr>
                </a:solidFill>
              </a:rPr>
              <a:t>Innovate or Risk Losing Everything</a:t>
            </a:r>
          </a:p>
        </p:txBody>
      </p:sp>
      <p:sp>
        <p:nvSpPr>
          <p:cNvPr id="3" name="Marcador de texto 2">
            <a:extLst>
              <a:ext uri="{FF2B5EF4-FFF2-40B4-BE49-F238E27FC236}">
                <a16:creationId xmlns:a16="http://schemas.microsoft.com/office/drawing/2014/main" id="{D812D22A-1275-4B2C-9535-7F45D5FB4B1D}"/>
              </a:ext>
            </a:extLst>
          </p:cNvPr>
          <p:cNvSpPr>
            <a:spLocks noGrp="1"/>
          </p:cNvSpPr>
          <p:nvPr>
            <p:ph type="body" sz="quarter" idx="10"/>
          </p:nvPr>
        </p:nvSpPr>
        <p:spPr>
          <a:xfrm>
            <a:off x="5551563" y="3068530"/>
            <a:ext cx="6718477" cy="2585323"/>
          </a:xfrm>
        </p:spPr>
        <p:txBody>
          <a:bodyPr/>
          <a:lstStyle/>
          <a:p>
            <a:r>
              <a:rPr lang="en-GB" dirty="0">
                <a:solidFill>
                  <a:schemeClr val="tx1">
                    <a:lumMod val="90000"/>
                    <a:lumOff val="10000"/>
                  </a:schemeClr>
                </a:solidFill>
              </a:rPr>
              <a:t>As agile start-up companies continue to disrupt the status quo of long-standing markets and industries, large enterprises are left with a troubling dilemma – innovate or die.</a:t>
            </a:r>
            <a:br>
              <a:rPr lang="en-GB" dirty="0">
                <a:solidFill>
                  <a:schemeClr val="tx1">
                    <a:lumMod val="90000"/>
                    <a:lumOff val="10000"/>
                  </a:schemeClr>
                </a:solidFill>
              </a:rPr>
            </a:br>
            <a:endParaRPr lang="en-GB" dirty="0">
              <a:solidFill>
                <a:schemeClr val="tx1">
                  <a:lumMod val="90000"/>
                  <a:lumOff val="10000"/>
                </a:schemeClr>
              </a:solidFill>
            </a:endParaRPr>
          </a:p>
        </p:txBody>
      </p:sp>
      <p:pic>
        <p:nvPicPr>
          <p:cNvPr id="4" name="Picture 3">
            <a:extLst>
              <a:ext uri="{FF2B5EF4-FFF2-40B4-BE49-F238E27FC236}">
                <a16:creationId xmlns:a16="http://schemas.microsoft.com/office/drawing/2014/main" id="{FBBFAC9B-AEBA-B946-9B26-EF2E9F954BE3}"/>
              </a:ext>
            </a:extLst>
          </p:cNvPr>
          <p:cNvPicPr>
            <a:picLocks noChangeAspect="1"/>
          </p:cNvPicPr>
          <p:nvPr/>
        </p:nvPicPr>
        <p:blipFill>
          <a:blip r:embed="rId3">
            <a:alphaModFix amt="39000"/>
          </a:blip>
          <a:stretch>
            <a:fillRect/>
          </a:stretch>
        </p:blipFill>
        <p:spPr>
          <a:xfrm>
            <a:off x="-318253" y="1312897"/>
            <a:ext cx="6231374" cy="6231374"/>
          </a:xfrm>
          <a:prstGeom prst="rect">
            <a:avLst/>
          </a:prstGeom>
        </p:spPr>
      </p:pic>
      <p:pic>
        <p:nvPicPr>
          <p:cNvPr id="5" name="Picture 4">
            <a:extLst>
              <a:ext uri="{FF2B5EF4-FFF2-40B4-BE49-F238E27FC236}">
                <a16:creationId xmlns:a16="http://schemas.microsoft.com/office/drawing/2014/main" id="{FC054F81-8792-9A4D-9805-B57AE98FEDA6}"/>
              </a:ext>
            </a:extLst>
          </p:cNvPr>
          <p:cNvPicPr>
            <a:picLocks noChangeAspect="1"/>
          </p:cNvPicPr>
          <p:nvPr/>
        </p:nvPicPr>
        <p:blipFill>
          <a:blip r:embed="rId4">
            <a:alphaModFix amt="39000"/>
            <a:extLst>
              <a:ext uri="{BEBA8EAE-BF5A-486C-A8C5-ECC9F3942E4B}">
                <a14:imgProps xmlns:a14="http://schemas.microsoft.com/office/drawing/2010/main">
                  <a14:imgLayer r:embed="rId5">
                    <a14:imgEffect>
                      <a14:colorTemperature colorTemp="7456"/>
                    </a14:imgEffect>
                  </a14:imgLayer>
                </a14:imgProps>
              </a:ext>
            </a:extLst>
          </a:blip>
          <a:stretch>
            <a:fillRect/>
          </a:stretch>
        </p:blipFill>
        <p:spPr>
          <a:xfrm>
            <a:off x="7346272" y="3619146"/>
            <a:ext cx="4845728" cy="4845728"/>
          </a:xfrm>
          <a:prstGeom prst="rect">
            <a:avLst/>
          </a:prstGeom>
          <a:noFill/>
        </p:spPr>
      </p:pic>
    </p:spTree>
    <p:extLst>
      <p:ext uri="{BB962C8B-B14F-4D97-AF65-F5344CB8AC3E}">
        <p14:creationId xmlns:p14="http://schemas.microsoft.com/office/powerpoint/2010/main" val="2553321581"/>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Resultado de imagen para cloud computing">
            <a:extLst>
              <a:ext uri="{FF2B5EF4-FFF2-40B4-BE49-F238E27FC236}">
                <a16:creationId xmlns:a16="http://schemas.microsoft.com/office/drawing/2014/main" id="{2DB34176-57BB-4B9A-BD15-499B0B67B7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62784" y="2895600"/>
            <a:ext cx="9753600" cy="3962400"/>
          </a:xfrm>
          <a:prstGeom prst="rect">
            <a:avLst/>
          </a:prstGeom>
          <a:noFill/>
          <a:extLst>
            <a:ext uri="{909E8E84-426E-40DD-AFC4-6F175D3DCCD1}">
              <a14:hiddenFill xmlns:a14="http://schemas.microsoft.com/office/drawing/2010/main">
                <a:solidFill>
                  <a:srgbClr val="FFFFFF"/>
                </a:solidFill>
              </a14:hiddenFill>
            </a:ext>
          </a:extLst>
        </p:spPr>
      </p:pic>
      <p:sp>
        <p:nvSpPr>
          <p:cNvPr id="9" name="Título 8">
            <a:extLst>
              <a:ext uri="{FF2B5EF4-FFF2-40B4-BE49-F238E27FC236}">
                <a16:creationId xmlns:a16="http://schemas.microsoft.com/office/drawing/2014/main" id="{E990F998-D263-429D-8FEB-AD86834F0B92}"/>
              </a:ext>
            </a:extLst>
          </p:cNvPr>
          <p:cNvSpPr>
            <a:spLocks noGrp="1"/>
          </p:cNvSpPr>
          <p:nvPr>
            <p:ph type="title"/>
          </p:nvPr>
        </p:nvSpPr>
        <p:spPr>
          <a:xfrm>
            <a:off x="584200" y="2060448"/>
            <a:ext cx="9144000" cy="498598"/>
          </a:xfrm>
        </p:spPr>
        <p:txBody>
          <a:bodyPr/>
          <a:lstStyle/>
          <a:p>
            <a:r>
              <a:rPr lang="en-GB" dirty="0"/>
              <a:t>Cloud Maturity Model</a:t>
            </a:r>
          </a:p>
        </p:txBody>
      </p:sp>
    </p:spTree>
    <p:extLst>
      <p:ext uri="{BB962C8B-B14F-4D97-AF65-F5344CB8AC3E}">
        <p14:creationId xmlns:p14="http://schemas.microsoft.com/office/powerpoint/2010/main" val="3401810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77FF900E-6F86-43DE-8CD0-585C58F35F11}"/>
              </a:ext>
            </a:extLst>
          </p:cNvPr>
          <p:cNvSpPr>
            <a:spLocks noGrp="1"/>
          </p:cNvSpPr>
          <p:nvPr>
            <p:ph type="title"/>
          </p:nvPr>
        </p:nvSpPr>
        <p:spPr/>
        <p:txBody>
          <a:bodyPr/>
          <a:lstStyle/>
          <a:p>
            <a:r>
              <a:rPr lang="en-GB" dirty="0"/>
              <a:t>Six Levels of Cloud Maturity</a:t>
            </a:r>
          </a:p>
        </p:txBody>
      </p:sp>
      <p:sp>
        <p:nvSpPr>
          <p:cNvPr id="5" name="Marcador de texto 4">
            <a:extLst>
              <a:ext uri="{FF2B5EF4-FFF2-40B4-BE49-F238E27FC236}">
                <a16:creationId xmlns:a16="http://schemas.microsoft.com/office/drawing/2014/main" id="{6F635344-B38C-46A6-A844-DCBCD88B5DF2}"/>
              </a:ext>
            </a:extLst>
          </p:cNvPr>
          <p:cNvSpPr>
            <a:spLocks noGrp="1"/>
          </p:cNvSpPr>
          <p:nvPr>
            <p:ph type="body" sz="quarter" idx="10"/>
          </p:nvPr>
        </p:nvSpPr>
        <p:spPr>
          <a:xfrm>
            <a:off x="584200" y="1435497"/>
            <a:ext cx="11018520" cy="3877985"/>
          </a:xfrm>
        </p:spPr>
        <p:txBody>
          <a:bodyPr/>
          <a:lstStyle/>
          <a:p>
            <a:pPr marL="514350" indent="-514350">
              <a:buFont typeface="+mj-lt"/>
              <a:buAutoNum type="arabicPeriod"/>
            </a:pPr>
            <a:r>
              <a:rPr lang="en-GB" dirty="0"/>
              <a:t>Experimenting: What is the cloud?</a:t>
            </a:r>
          </a:p>
          <a:p>
            <a:pPr marL="514350" indent="-514350">
              <a:buFont typeface="+mj-lt"/>
              <a:buAutoNum type="arabicPeriod"/>
            </a:pPr>
            <a:r>
              <a:rPr lang="en-GB" dirty="0"/>
              <a:t>Securing the cloud: Can we trust the cloud?</a:t>
            </a:r>
          </a:p>
          <a:p>
            <a:pPr marL="514350" indent="-514350">
              <a:buFont typeface="+mj-lt"/>
              <a:buAutoNum type="arabicPeriod"/>
            </a:pPr>
            <a:r>
              <a:rPr lang="en-GB" dirty="0"/>
              <a:t>Enabling servers and SaaS: Lift-and-shift, confirmation the cloud works pretty well</a:t>
            </a:r>
          </a:p>
          <a:p>
            <a:pPr marL="514350" indent="-514350">
              <a:buFont typeface="+mj-lt"/>
              <a:buAutoNum type="arabicPeriod"/>
            </a:pPr>
            <a:r>
              <a:rPr lang="en-GB" dirty="0"/>
              <a:t>Enabling value added services: Dynamic cloud becomes a practice</a:t>
            </a:r>
          </a:p>
          <a:p>
            <a:pPr marL="514350" indent="-514350">
              <a:buFont typeface="+mj-lt"/>
              <a:buAutoNum type="arabicPeriod"/>
            </a:pPr>
            <a:r>
              <a:rPr lang="en-GB" dirty="0"/>
              <a:t>Enabling unique services: Dynamic cloud is deeply ingrained in the culture</a:t>
            </a:r>
          </a:p>
          <a:p>
            <a:pPr marL="514350" indent="-514350">
              <a:buFont typeface="+mj-lt"/>
              <a:buAutoNum type="arabicPeriod"/>
            </a:pPr>
            <a:r>
              <a:rPr lang="en-GB" dirty="0"/>
              <a:t>Mandating cloud usage: Why do we need our own data centres</a:t>
            </a:r>
          </a:p>
        </p:txBody>
      </p:sp>
    </p:spTree>
    <p:extLst>
      <p:ext uri="{BB962C8B-B14F-4D97-AF65-F5344CB8AC3E}">
        <p14:creationId xmlns:p14="http://schemas.microsoft.com/office/powerpoint/2010/main" val="1388100127"/>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3820AB9-FCD1-445D-8671-5AF6A9155F6E}"/>
              </a:ext>
            </a:extLst>
          </p:cNvPr>
          <p:cNvSpPr>
            <a:spLocks noGrp="1"/>
          </p:cNvSpPr>
          <p:nvPr>
            <p:ph type="title"/>
          </p:nvPr>
        </p:nvSpPr>
        <p:spPr/>
        <p:txBody>
          <a:bodyPr/>
          <a:lstStyle/>
          <a:p>
            <a:r>
              <a:rPr lang="en-GB" dirty="0"/>
              <a:t>Level 1: Experimenting With The Cloud</a:t>
            </a:r>
          </a:p>
        </p:txBody>
      </p:sp>
      <p:sp>
        <p:nvSpPr>
          <p:cNvPr id="3" name="Marcador de texto 2">
            <a:extLst>
              <a:ext uri="{FF2B5EF4-FFF2-40B4-BE49-F238E27FC236}">
                <a16:creationId xmlns:a16="http://schemas.microsoft.com/office/drawing/2014/main" id="{29F2BD68-F734-4665-8F27-4F4B69D4A49C}"/>
              </a:ext>
            </a:extLst>
          </p:cNvPr>
          <p:cNvSpPr>
            <a:spLocks noGrp="1"/>
          </p:cNvSpPr>
          <p:nvPr>
            <p:ph type="body" sz="quarter" idx="10"/>
          </p:nvPr>
        </p:nvSpPr>
        <p:spPr>
          <a:xfrm>
            <a:off x="586390" y="1434370"/>
            <a:ext cx="11018520" cy="1633011"/>
          </a:xfrm>
        </p:spPr>
        <p:txBody>
          <a:bodyPr/>
          <a:lstStyle/>
          <a:p>
            <a:r>
              <a:rPr lang="en-GB" dirty="0"/>
              <a:t>Level 1 involves using the cloud for a single, simple piece of an application to test how cloud services work. Often, the first service used is a storage solution such Azure Storage, because it’s easy to store some things in the cloud and avoid addressing the complex processes and servers an application relies on.</a:t>
            </a:r>
          </a:p>
        </p:txBody>
      </p:sp>
      <p:graphicFrame>
        <p:nvGraphicFramePr>
          <p:cNvPr id="4" name="Objeto 3">
            <a:extLst>
              <a:ext uri="{FF2B5EF4-FFF2-40B4-BE49-F238E27FC236}">
                <a16:creationId xmlns:a16="http://schemas.microsoft.com/office/drawing/2014/main" id="{BC403E3B-4CE4-4A5D-A419-557F266FAA35}"/>
              </a:ext>
            </a:extLst>
          </p:cNvPr>
          <p:cNvGraphicFramePr>
            <a:graphicFrameLocks noChangeAspect="1"/>
          </p:cNvGraphicFramePr>
          <p:nvPr>
            <p:extLst>
              <p:ext uri="{D42A27DB-BD31-4B8C-83A1-F6EECF244321}">
                <p14:modId xmlns:p14="http://schemas.microsoft.com/office/powerpoint/2010/main" val="1910404796"/>
              </p:ext>
            </p:extLst>
          </p:nvPr>
        </p:nvGraphicFramePr>
        <p:xfrm>
          <a:off x="9211310" y="3234474"/>
          <a:ext cx="2980690" cy="3623526"/>
        </p:xfrm>
        <a:graphic>
          <a:graphicData uri="http://schemas.openxmlformats.org/presentationml/2006/ole">
            <mc:AlternateContent xmlns:mc="http://schemas.openxmlformats.org/markup-compatibility/2006">
              <mc:Choice xmlns:v="urn:schemas-microsoft-com:vml" Requires="v">
                <p:oleObj spid="_x0000_s5140" name="Image" r:id="rId4" imgW="4761720" imgH="5790240" progId="Photoshop.Image.13">
                  <p:embed/>
                </p:oleObj>
              </mc:Choice>
              <mc:Fallback>
                <p:oleObj name="Image" r:id="rId4" imgW="4761720" imgH="5790240" progId="Photoshop.Image.13">
                  <p:embed/>
                  <p:pic>
                    <p:nvPicPr>
                      <p:cNvPr id="0" name=""/>
                      <p:cNvPicPr/>
                      <p:nvPr/>
                    </p:nvPicPr>
                    <p:blipFill>
                      <a:blip r:embed="rId5"/>
                      <a:stretch>
                        <a:fillRect/>
                      </a:stretch>
                    </p:blipFill>
                    <p:spPr>
                      <a:xfrm>
                        <a:off x="9211310" y="3234474"/>
                        <a:ext cx="2980690" cy="3623526"/>
                      </a:xfrm>
                      <a:prstGeom prst="rect">
                        <a:avLst/>
                      </a:prstGeom>
                    </p:spPr>
                  </p:pic>
                </p:oleObj>
              </mc:Fallback>
            </mc:AlternateContent>
          </a:graphicData>
        </a:graphic>
      </p:graphicFrame>
    </p:spTree>
    <p:extLst>
      <p:ext uri="{BB962C8B-B14F-4D97-AF65-F5344CB8AC3E}">
        <p14:creationId xmlns:p14="http://schemas.microsoft.com/office/powerpoint/2010/main" val="3224035736"/>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3FE8F5C-C1C6-4A0F-A484-1C4279A4B125}"/>
              </a:ext>
            </a:extLst>
          </p:cNvPr>
          <p:cNvSpPr>
            <a:spLocks noGrp="1"/>
          </p:cNvSpPr>
          <p:nvPr>
            <p:ph type="title"/>
          </p:nvPr>
        </p:nvSpPr>
        <p:spPr>
          <a:xfrm>
            <a:off x="588263" y="457200"/>
            <a:ext cx="11018520" cy="553998"/>
          </a:xfrm>
        </p:spPr>
        <p:txBody>
          <a:bodyPr/>
          <a:lstStyle/>
          <a:p>
            <a:r>
              <a:rPr lang="en-GB" dirty="0"/>
              <a:t>Level 2: Securing The Cloud</a:t>
            </a:r>
          </a:p>
        </p:txBody>
      </p:sp>
      <p:sp>
        <p:nvSpPr>
          <p:cNvPr id="3" name="Marcador de texto 2">
            <a:extLst>
              <a:ext uri="{FF2B5EF4-FFF2-40B4-BE49-F238E27FC236}">
                <a16:creationId xmlns:a16="http://schemas.microsoft.com/office/drawing/2014/main" id="{630A8B2B-0F24-45E7-9C77-B859ACD09D4B}"/>
              </a:ext>
            </a:extLst>
          </p:cNvPr>
          <p:cNvSpPr>
            <a:spLocks noGrp="1"/>
          </p:cNvSpPr>
          <p:nvPr>
            <p:ph type="body" sz="quarter" idx="10"/>
          </p:nvPr>
        </p:nvSpPr>
        <p:spPr>
          <a:xfrm>
            <a:off x="586390" y="1434370"/>
            <a:ext cx="11018520" cy="1292662"/>
          </a:xfrm>
        </p:spPr>
        <p:txBody>
          <a:bodyPr/>
          <a:lstStyle/>
          <a:p>
            <a:r>
              <a:rPr lang="en-GB" dirty="0"/>
              <a:t>Level 2 is a critical evolution point in an organization’s cloud culture, as it begins to involve disciplines throughout the company—legal, finance, security, and so on.</a:t>
            </a:r>
          </a:p>
        </p:txBody>
      </p:sp>
      <p:pic>
        <p:nvPicPr>
          <p:cNvPr id="6146" name="Picture 2" descr="Resultado de imagen para cloud computing security">
            <a:extLst>
              <a:ext uri="{FF2B5EF4-FFF2-40B4-BE49-F238E27FC236}">
                <a16:creationId xmlns:a16="http://schemas.microsoft.com/office/drawing/2014/main" id="{7136AE27-F48F-4830-8CA4-8FB6939E72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19750" y="3048000"/>
            <a:ext cx="657225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1933107"/>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4032241A-91C2-4D1B-881E-D073D74DDD98}"/>
              </a:ext>
            </a:extLst>
          </p:cNvPr>
          <p:cNvSpPr>
            <a:spLocks noGrp="1"/>
          </p:cNvSpPr>
          <p:nvPr>
            <p:ph type="body" sz="quarter" idx="10"/>
          </p:nvPr>
        </p:nvSpPr>
        <p:spPr>
          <a:xfrm>
            <a:off x="588263" y="1181061"/>
            <a:ext cx="10384537" cy="1866939"/>
          </a:xfrm>
        </p:spPr>
        <p:txBody>
          <a:bodyPr/>
          <a:lstStyle/>
          <a:p>
            <a:r>
              <a:rPr lang="en-GB" dirty="0"/>
              <a:t>The result of this level should be an understanding of how the cloud works from an entire application standpoint. Critically, this is the point at which the organization begins to enjoy actual advantages from using the cloud.</a:t>
            </a:r>
          </a:p>
          <a:p>
            <a:endParaRPr lang="en-GB" dirty="0"/>
          </a:p>
          <a:p>
            <a:r>
              <a:rPr lang="en-GB" dirty="0"/>
              <a:t>Level 3 is also when an organization’s application visibility and monitoring strategies being used in data centres get extended to the cloud. These monitoring and visibility strategies become a central component in making sure an application migration is successful.</a:t>
            </a:r>
          </a:p>
        </p:txBody>
      </p:sp>
      <p:pic>
        <p:nvPicPr>
          <p:cNvPr id="7170" name="Picture 2" descr="Resultado de imagen para cloud computing">
            <a:extLst>
              <a:ext uri="{FF2B5EF4-FFF2-40B4-BE49-F238E27FC236}">
                <a16:creationId xmlns:a16="http://schemas.microsoft.com/office/drawing/2014/main" id="{0DC908E2-EA0C-4ACE-BFFB-EBB7FB994D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90640" y="3822862"/>
            <a:ext cx="5801360" cy="3035138"/>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a:extLst>
              <a:ext uri="{FF2B5EF4-FFF2-40B4-BE49-F238E27FC236}">
                <a16:creationId xmlns:a16="http://schemas.microsoft.com/office/drawing/2014/main" id="{9D38507A-336B-41D3-9153-360DE5090594}"/>
              </a:ext>
            </a:extLst>
          </p:cNvPr>
          <p:cNvSpPr>
            <a:spLocks noGrp="1"/>
          </p:cNvSpPr>
          <p:nvPr>
            <p:ph type="title"/>
          </p:nvPr>
        </p:nvSpPr>
        <p:spPr>
          <a:xfrm>
            <a:off x="588263" y="457200"/>
            <a:ext cx="11018520" cy="553998"/>
          </a:xfrm>
        </p:spPr>
        <p:txBody>
          <a:bodyPr/>
          <a:lstStyle/>
          <a:p>
            <a:r>
              <a:rPr lang="en-GB" dirty="0"/>
              <a:t>Level 3: Using Servers And Applications In The Cloud</a:t>
            </a:r>
          </a:p>
        </p:txBody>
      </p:sp>
    </p:spTree>
    <p:extLst>
      <p:ext uri="{BB962C8B-B14F-4D97-AF65-F5344CB8AC3E}">
        <p14:creationId xmlns:p14="http://schemas.microsoft.com/office/powerpoint/2010/main" val="3964586167"/>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73672D3-B4D1-4626-8098-14879A06EF28}"/>
              </a:ext>
            </a:extLst>
          </p:cNvPr>
          <p:cNvSpPr>
            <a:spLocks noGrp="1"/>
          </p:cNvSpPr>
          <p:nvPr>
            <p:ph type="title"/>
          </p:nvPr>
        </p:nvSpPr>
        <p:spPr>
          <a:xfrm>
            <a:off x="588263" y="457200"/>
            <a:ext cx="11018520" cy="553998"/>
          </a:xfrm>
        </p:spPr>
        <p:txBody>
          <a:bodyPr/>
          <a:lstStyle/>
          <a:p>
            <a:r>
              <a:rPr lang="en-GB" dirty="0"/>
              <a:t>Level 4: Enabling Value-Added Managed Services</a:t>
            </a:r>
          </a:p>
        </p:txBody>
      </p:sp>
      <p:sp>
        <p:nvSpPr>
          <p:cNvPr id="3" name="Marcador de texto 2">
            <a:extLst>
              <a:ext uri="{FF2B5EF4-FFF2-40B4-BE49-F238E27FC236}">
                <a16:creationId xmlns:a16="http://schemas.microsoft.com/office/drawing/2014/main" id="{114B5A90-6B8B-478D-A9EB-8F724892B4A8}"/>
              </a:ext>
            </a:extLst>
          </p:cNvPr>
          <p:cNvSpPr>
            <a:spLocks noGrp="1"/>
          </p:cNvSpPr>
          <p:nvPr>
            <p:ph type="body" sz="quarter" idx="10"/>
          </p:nvPr>
        </p:nvSpPr>
        <p:spPr>
          <a:xfrm>
            <a:off x="586390" y="1434370"/>
            <a:ext cx="11018520" cy="3619452"/>
          </a:xfrm>
        </p:spPr>
        <p:txBody>
          <a:bodyPr/>
          <a:lstStyle/>
          <a:p>
            <a:r>
              <a:rPr lang="en-GB" dirty="0"/>
              <a:t>A typical Level 4 conversation might go like this: “Okay, now that I have a database in the cloud, I still have to manage that database, but AWS and Microsoft Azure and everyone else offers managed databases. Why don’t I let them manage the database for me?”</a:t>
            </a:r>
          </a:p>
          <a:p>
            <a:endParaRPr lang="en-GB" dirty="0"/>
          </a:p>
          <a:p>
            <a:r>
              <a:rPr lang="en-GB" dirty="0"/>
              <a:t>As the dynamic cloud starts taking effect here, the cloud’s biggest benefits kick in. This is also when companies commit to using the cloud for at least some of their strategic applications and services.</a:t>
            </a:r>
          </a:p>
        </p:txBody>
      </p:sp>
      <p:pic>
        <p:nvPicPr>
          <p:cNvPr id="8196" name="Picture 4" descr="Resultado de imagen para value-add">
            <a:extLst>
              <a:ext uri="{FF2B5EF4-FFF2-40B4-BE49-F238E27FC236}">
                <a16:creationId xmlns:a16="http://schemas.microsoft.com/office/drawing/2014/main" id="{8AA47672-C373-4401-858E-7CDDDFEA17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50401" y="4265019"/>
            <a:ext cx="2641600" cy="25929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9196420"/>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4200" y="2979778"/>
            <a:ext cx="9144000" cy="553998"/>
          </a:xfrm>
        </p:spPr>
        <p:txBody>
          <a:bodyPr/>
          <a:lstStyle/>
          <a:p>
            <a:r>
              <a:rPr lang="en-US" dirty="0">
                <a:solidFill>
                  <a:schemeClr val="tx1">
                    <a:lumMod val="90000"/>
                    <a:lumOff val="10000"/>
                  </a:schemeClr>
                </a:solidFill>
              </a:rPr>
              <a:t>Digital Transformation</a:t>
            </a:r>
          </a:p>
        </p:txBody>
      </p:sp>
      <p:pic>
        <p:nvPicPr>
          <p:cNvPr id="6146" name="Picture 2" descr="Resultado de imagen para digital transformation">
            <a:extLst>
              <a:ext uri="{FF2B5EF4-FFF2-40B4-BE49-F238E27FC236}">
                <a16:creationId xmlns:a16="http://schemas.microsoft.com/office/drawing/2014/main" id="{458BED64-D454-4B72-83ED-610E937C28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42511" y="2135137"/>
            <a:ext cx="4060565" cy="27972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94937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Imagen relacionada">
            <a:extLst>
              <a:ext uri="{FF2B5EF4-FFF2-40B4-BE49-F238E27FC236}">
                <a16:creationId xmlns:a16="http://schemas.microsoft.com/office/drawing/2014/main" id="{F8CA1E28-30B3-4AB4-A2ED-D8DCDF76247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66984" y="2661920"/>
            <a:ext cx="5625015" cy="4196080"/>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a:extLst>
              <a:ext uri="{FF2B5EF4-FFF2-40B4-BE49-F238E27FC236}">
                <a16:creationId xmlns:a16="http://schemas.microsoft.com/office/drawing/2014/main" id="{5F31AA89-A90C-43E1-85A8-A1F7B64BD036}"/>
              </a:ext>
            </a:extLst>
          </p:cNvPr>
          <p:cNvSpPr>
            <a:spLocks noGrp="1"/>
          </p:cNvSpPr>
          <p:nvPr>
            <p:ph type="title"/>
          </p:nvPr>
        </p:nvSpPr>
        <p:spPr>
          <a:xfrm>
            <a:off x="588263" y="457200"/>
            <a:ext cx="11018520" cy="553998"/>
          </a:xfrm>
        </p:spPr>
        <p:txBody>
          <a:bodyPr/>
          <a:lstStyle/>
          <a:p>
            <a:r>
              <a:rPr lang="en-GB" dirty="0"/>
              <a:t>Level 5: Enabling Cloud-Unique Services</a:t>
            </a:r>
          </a:p>
        </p:txBody>
      </p:sp>
      <p:sp>
        <p:nvSpPr>
          <p:cNvPr id="3" name="Marcador de texto 2">
            <a:extLst>
              <a:ext uri="{FF2B5EF4-FFF2-40B4-BE49-F238E27FC236}">
                <a16:creationId xmlns:a16="http://schemas.microsoft.com/office/drawing/2014/main" id="{92037D75-4C1E-443D-BC83-2A72767275D2}"/>
              </a:ext>
            </a:extLst>
          </p:cNvPr>
          <p:cNvSpPr>
            <a:spLocks noGrp="1"/>
          </p:cNvSpPr>
          <p:nvPr>
            <p:ph type="body" sz="quarter" idx="10"/>
          </p:nvPr>
        </p:nvSpPr>
        <p:spPr>
          <a:xfrm>
            <a:off x="586390" y="1434370"/>
            <a:ext cx="11018520" cy="2154436"/>
          </a:xfrm>
        </p:spPr>
        <p:txBody>
          <a:bodyPr/>
          <a:lstStyle/>
          <a:p>
            <a:r>
              <a:rPr lang="en-GB" dirty="0"/>
              <a:t>At Level 5, the concept of dynamic cloud becomes embedded in an organization’s application development and management processes. It is important at this time to make sure your monitoring strategy gives you the proper visibility you require into these highly dynamic applications.</a:t>
            </a:r>
          </a:p>
        </p:txBody>
      </p:sp>
    </p:spTree>
    <p:extLst>
      <p:ext uri="{BB962C8B-B14F-4D97-AF65-F5344CB8AC3E}">
        <p14:creationId xmlns:p14="http://schemas.microsoft.com/office/powerpoint/2010/main" val="1379778578"/>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577E295-3901-42B7-A20B-B4FB85CC99C6}"/>
              </a:ext>
            </a:extLst>
          </p:cNvPr>
          <p:cNvSpPr>
            <a:spLocks noGrp="1"/>
          </p:cNvSpPr>
          <p:nvPr>
            <p:ph type="title"/>
          </p:nvPr>
        </p:nvSpPr>
        <p:spPr>
          <a:xfrm>
            <a:off x="588263" y="457200"/>
            <a:ext cx="11018520" cy="553998"/>
          </a:xfrm>
        </p:spPr>
        <p:txBody>
          <a:bodyPr/>
          <a:lstStyle/>
          <a:p>
            <a:r>
              <a:rPr lang="en-GB" dirty="0"/>
              <a:t>Level 6: Mandating The Cloud</a:t>
            </a:r>
          </a:p>
        </p:txBody>
      </p:sp>
      <p:sp>
        <p:nvSpPr>
          <p:cNvPr id="3" name="Marcador de texto 2">
            <a:extLst>
              <a:ext uri="{FF2B5EF4-FFF2-40B4-BE49-F238E27FC236}">
                <a16:creationId xmlns:a16="http://schemas.microsoft.com/office/drawing/2014/main" id="{92C407F4-1994-42C5-8EC5-27439C77077D}"/>
              </a:ext>
            </a:extLst>
          </p:cNvPr>
          <p:cNvSpPr>
            <a:spLocks noGrp="1"/>
          </p:cNvSpPr>
          <p:nvPr>
            <p:ph type="body" sz="quarter" idx="10"/>
          </p:nvPr>
        </p:nvSpPr>
        <p:spPr>
          <a:xfrm>
            <a:off x="586390" y="1434370"/>
            <a:ext cx="11018520" cy="2154436"/>
          </a:xfrm>
        </p:spPr>
        <p:txBody>
          <a:bodyPr/>
          <a:lstStyle/>
          <a:p>
            <a:r>
              <a:rPr lang="en-GB" dirty="0"/>
              <a:t>At Level 6 new applications default to running in the cloud rather than running in a data centre, and the organization must justify why they would need to be in a data centre. The end goal, though, is to migrate all applications into the cloud so the organization can decommission its data centres.</a:t>
            </a:r>
          </a:p>
        </p:txBody>
      </p:sp>
      <p:pic>
        <p:nvPicPr>
          <p:cNvPr id="9218" name="Picture 2" descr="Resultado de imagen para mandating cloud">
            <a:extLst>
              <a:ext uri="{FF2B5EF4-FFF2-40B4-BE49-F238E27FC236}">
                <a16:creationId xmlns:a16="http://schemas.microsoft.com/office/drawing/2014/main" id="{756E8027-3223-46BF-BB82-4E1D6B9204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84320" y="3377660"/>
            <a:ext cx="8107680" cy="34747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3434234"/>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4200" y="2979778"/>
            <a:ext cx="9144000" cy="553998"/>
          </a:xfrm>
        </p:spPr>
        <p:txBody>
          <a:bodyPr/>
          <a:lstStyle/>
          <a:p>
            <a:r>
              <a:rPr lang="en-US" dirty="0">
                <a:solidFill>
                  <a:schemeClr val="tx1">
                    <a:lumMod val="90000"/>
                    <a:lumOff val="10000"/>
                  </a:schemeClr>
                </a:solidFill>
              </a:rPr>
              <a:t>Cloud Computing</a:t>
            </a:r>
          </a:p>
        </p:txBody>
      </p:sp>
      <p:pic>
        <p:nvPicPr>
          <p:cNvPr id="7" name="Picture 6">
            <a:extLst>
              <a:ext uri="{FF2B5EF4-FFF2-40B4-BE49-F238E27FC236}">
                <a16:creationId xmlns:a16="http://schemas.microsoft.com/office/drawing/2014/main" id="{B8207767-5460-5646-9265-A4C963638201}"/>
              </a:ext>
            </a:extLst>
          </p:cNvPr>
          <p:cNvPicPr>
            <a:picLocks noChangeAspect="1"/>
          </p:cNvPicPr>
          <p:nvPr/>
        </p:nvPicPr>
        <p:blipFill>
          <a:blip r:embed="rId3"/>
          <a:stretch>
            <a:fillRect/>
          </a:stretch>
        </p:blipFill>
        <p:spPr>
          <a:xfrm>
            <a:off x="4572000" y="571500"/>
            <a:ext cx="7620000" cy="5715000"/>
          </a:xfrm>
          <a:prstGeom prst="rect">
            <a:avLst/>
          </a:prstGeom>
        </p:spPr>
      </p:pic>
      <p:sp>
        <p:nvSpPr>
          <p:cNvPr id="8" name="Rectangle 7">
            <a:extLst>
              <a:ext uri="{FF2B5EF4-FFF2-40B4-BE49-F238E27FC236}">
                <a16:creationId xmlns:a16="http://schemas.microsoft.com/office/drawing/2014/main" id="{89574C76-3613-5D46-B3E4-39A20E9FA6FF}"/>
              </a:ext>
            </a:extLst>
          </p:cNvPr>
          <p:cNvSpPr/>
          <p:nvPr/>
        </p:nvSpPr>
        <p:spPr bwMode="auto">
          <a:xfrm>
            <a:off x="4572000" y="0"/>
            <a:ext cx="7620000" cy="56605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a:extLst>
              <a:ext uri="{FF2B5EF4-FFF2-40B4-BE49-F238E27FC236}">
                <a16:creationId xmlns:a16="http://schemas.microsoft.com/office/drawing/2014/main" id="{87482B37-2059-2949-8318-4BC36E326165}"/>
              </a:ext>
            </a:extLst>
          </p:cNvPr>
          <p:cNvSpPr/>
          <p:nvPr/>
        </p:nvSpPr>
        <p:spPr bwMode="auto">
          <a:xfrm>
            <a:off x="4572000" y="6286500"/>
            <a:ext cx="7620000" cy="571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a:extLst>
              <a:ext uri="{FF2B5EF4-FFF2-40B4-BE49-F238E27FC236}">
                <a16:creationId xmlns:a16="http://schemas.microsoft.com/office/drawing/2014/main" id="{09A755CB-1E75-744A-8422-A05B002B2956}"/>
              </a:ext>
            </a:extLst>
          </p:cNvPr>
          <p:cNvSpPr/>
          <p:nvPr/>
        </p:nvSpPr>
        <p:spPr bwMode="auto">
          <a:xfrm>
            <a:off x="4572000" y="705174"/>
            <a:ext cx="7620000" cy="141391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a:extLst>
              <a:ext uri="{FF2B5EF4-FFF2-40B4-BE49-F238E27FC236}">
                <a16:creationId xmlns:a16="http://schemas.microsoft.com/office/drawing/2014/main" id="{D5877EEF-740F-9841-A027-FA4EFDFEDD7D}"/>
              </a:ext>
            </a:extLst>
          </p:cNvPr>
          <p:cNvSpPr/>
          <p:nvPr/>
        </p:nvSpPr>
        <p:spPr bwMode="auto">
          <a:xfrm>
            <a:off x="4572000" y="2081925"/>
            <a:ext cx="3497943" cy="89241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1822888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Cloud Computing</a:t>
            </a:r>
          </a:p>
        </p:txBody>
      </p:sp>
      <p:sp>
        <p:nvSpPr>
          <p:cNvPr id="6" name="Text Placeholder 5"/>
          <p:cNvSpPr>
            <a:spLocks noGrp="1"/>
          </p:cNvSpPr>
          <p:nvPr>
            <p:ph type="body" sz="quarter" idx="10"/>
          </p:nvPr>
        </p:nvSpPr>
        <p:spPr>
          <a:xfrm>
            <a:off x="584200" y="1435497"/>
            <a:ext cx="11018520" cy="1107996"/>
          </a:xfrm>
        </p:spPr>
        <p:txBody>
          <a:bodyPr/>
          <a:lstStyle/>
          <a:p>
            <a:pPr marL="0" indent="0">
              <a:buNone/>
            </a:pPr>
            <a:r>
              <a:rPr lang="en-US" dirty="0"/>
              <a:t>What is cloud computing? </a:t>
            </a:r>
          </a:p>
          <a:p>
            <a:pPr marL="228600" lvl="1" indent="0">
              <a:buNone/>
            </a:pPr>
            <a:r>
              <a:rPr lang="en-US" dirty="0"/>
              <a:t>It is the use of Remote servers o the internet to store, manage and process data rather than a </a:t>
            </a:r>
            <a:r>
              <a:rPr lang="en-US" b="1" dirty="0"/>
              <a:t>local server or </a:t>
            </a:r>
            <a:r>
              <a:rPr lang="en-US" dirty="0"/>
              <a:t>your personal computer.</a:t>
            </a:r>
          </a:p>
        </p:txBody>
      </p:sp>
      <p:sp>
        <p:nvSpPr>
          <p:cNvPr id="9" name="Text Placeholder 5">
            <a:extLst>
              <a:ext uri="{FF2B5EF4-FFF2-40B4-BE49-F238E27FC236}">
                <a16:creationId xmlns:a16="http://schemas.microsoft.com/office/drawing/2014/main" id="{D09BF205-5940-8E42-9ECB-3DEFFCA47DAB}"/>
              </a:ext>
            </a:extLst>
          </p:cNvPr>
          <p:cNvSpPr txBox="1">
            <a:spLocks/>
          </p:cNvSpPr>
          <p:nvPr/>
        </p:nvSpPr>
        <p:spPr>
          <a:xfrm>
            <a:off x="3694176" y="2845007"/>
            <a:ext cx="6687457" cy="1649682"/>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a:t>The central idea of cloud is this: </a:t>
            </a:r>
          </a:p>
          <a:p>
            <a:pPr marL="0" indent="0">
              <a:buNone/>
            </a:pPr>
            <a:r>
              <a:rPr lang="en-US" sz="3600" b="1" dirty="0"/>
              <a:t>INSTEAD OF BUYING OF COMPUTER…</a:t>
            </a:r>
          </a:p>
        </p:txBody>
      </p:sp>
      <p:pic>
        <p:nvPicPr>
          <p:cNvPr id="7" name="Picture 6">
            <a:extLst>
              <a:ext uri="{FF2B5EF4-FFF2-40B4-BE49-F238E27FC236}">
                <a16:creationId xmlns:a16="http://schemas.microsoft.com/office/drawing/2014/main" id="{928DC235-97ED-D843-AA54-88C0FB050237}"/>
              </a:ext>
            </a:extLst>
          </p:cNvPr>
          <p:cNvPicPr>
            <a:picLocks noChangeAspect="1"/>
          </p:cNvPicPr>
          <p:nvPr/>
        </p:nvPicPr>
        <p:blipFill>
          <a:blip r:embed="rId3"/>
          <a:stretch>
            <a:fillRect/>
          </a:stretch>
        </p:blipFill>
        <p:spPr>
          <a:xfrm>
            <a:off x="8534166" y="4796203"/>
            <a:ext cx="3694556" cy="2076397"/>
          </a:xfrm>
          <a:prstGeom prst="rect">
            <a:avLst/>
          </a:prstGeom>
        </p:spPr>
      </p:pic>
      <p:sp>
        <p:nvSpPr>
          <p:cNvPr id="10" name="Rectangle 9">
            <a:extLst>
              <a:ext uri="{FF2B5EF4-FFF2-40B4-BE49-F238E27FC236}">
                <a16:creationId xmlns:a16="http://schemas.microsoft.com/office/drawing/2014/main" id="{49AC67BF-90CC-C94F-87D4-CADE396649A2}"/>
              </a:ext>
            </a:extLst>
          </p:cNvPr>
          <p:cNvSpPr/>
          <p:nvPr/>
        </p:nvSpPr>
        <p:spPr bwMode="auto">
          <a:xfrm>
            <a:off x="0" y="4796631"/>
            <a:ext cx="8595360" cy="2075969"/>
          </a:xfrm>
          <a:prstGeom prst="rect">
            <a:avLst/>
          </a:prstGeom>
          <a:solidFill>
            <a:srgbClr val="095F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021C9F66-EA57-1645-8637-895973DB4015}"/>
              </a:ext>
            </a:extLst>
          </p:cNvPr>
          <p:cNvSpPr/>
          <p:nvPr/>
        </p:nvSpPr>
        <p:spPr bwMode="auto">
          <a:xfrm>
            <a:off x="3694177" y="4796417"/>
            <a:ext cx="8497822" cy="434946"/>
          </a:xfrm>
          <a:prstGeom prst="rect">
            <a:avLst/>
          </a:prstGeom>
          <a:solidFill>
            <a:srgbClr val="095FB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Text Placeholder 5">
            <a:extLst>
              <a:ext uri="{FF2B5EF4-FFF2-40B4-BE49-F238E27FC236}">
                <a16:creationId xmlns:a16="http://schemas.microsoft.com/office/drawing/2014/main" id="{A323EF71-3DD7-8C40-B471-58DEB45D5B6F}"/>
              </a:ext>
            </a:extLst>
          </p:cNvPr>
          <p:cNvSpPr txBox="1">
            <a:spLocks/>
          </p:cNvSpPr>
          <p:nvPr/>
        </p:nvSpPr>
        <p:spPr>
          <a:xfrm>
            <a:off x="1745703" y="5456224"/>
            <a:ext cx="5537413" cy="707886"/>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4600" dirty="0">
                <a:solidFill>
                  <a:schemeClr val="bg1"/>
                </a:solidFill>
              </a:rPr>
              <a:t>You Buy Compute.</a:t>
            </a:r>
          </a:p>
        </p:txBody>
      </p:sp>
    </p:spTree>
    <p:extLst>
      <p:ext uri="{BB962C8B-B14F-4D97-AF65-F5344CB8AC3E}">
        <p14:creationId xmlns:p14="http://schemas.microsoft.com/office/powerpoint/2010/main" val="1793706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4200" y="2730580"/>
            <a:ext cx="3843421" cy="1107996"/>
          </a:xfrm>
        </p:spPr>
        <p:txBody>
          <a:bodyPr/>
          <a:lstStyle/>
          <a:p>
            <a:r>
              <a:rPr lang="en-US" dirty="0">
                <a:solidFill>
                  <a:schemeClr val="tx1">
                    <a:lumMod val="90000"/>
                    <a:lumOff val="10000"/>
                  </a:schemeClr>
                </a:solidFill>
              </a:rPr>
              <a:t>Characteristics of Cloud Computing</a:t>
            </a:r>
          </a:p>
        </p:txBody>
      </p:sp>
      <p:sp>
        <p:nvSpPr>
          <p:cNvPr id="8" name="Rectangle 7">
            <a:extLst>
              <a:ext uri="{FF2B5EF4-FFF2-40B4-BE49-F238E27FC236}">
                <a16:creationId xmlns:a16="http://schemas.microsoft.com/office/drawing/2014/main" id="{89574C76-3613-5D46-B3E4-39A20E9FA6FF}"/>
              </a:ext>
            </a:extLst>
          </p:cNvPr>
          <p:cNvSpPr/>
          <p:nvPr/>
        </p:nvSpPr>
        <p:spPr bwMode="auto">
          <a:xfrm>
            <a:off x="4572000" y="0"/>
            <a:ext cx="7620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2" name="Picture 11">
            <a:extLst>
              <a:ext uri="{FF2B5EF4-FFF2-40B4-BE49-F238E27FC236}">
                <a16:creationId xmlns:a16="http://schemas.microsoft.com/office/drawing/2014/main" id="{165F8249-9F21-3E4B-BC55-AAB31FD1C760}"/>
              </a:ext>
            </a:extLst>
          </p:cNvPr>
          <p:cNvPicPr>
            <a:picLocks noChangeAspect="1"/>
          </p:cNvPicPr>
          <p:nvPr/>
        </p:nvPicPr>
        <p:blipFill>
          <a:blip r:embed="rId3"/>
          <a:stretch>
            <a:fillRect/>
          </a:stretch>
        </p:blipFill>
        <p:spPr>
          <a:xfrm>
            <a:off x="5913521" y="935078"/>
            <a:ext cx="5003800" cy="4699000"/>
          </a:xfrm>
          <a:prstGeom prst="rect">
            <a:avLst/>
          </a:prstGeom>
        </p:spPr>
      </p:pic>
      <p:sp>
        <p:nvSpPr>
          <p:cNvPr id="13" name="Rectangle 12">
            <a:extLst>
              <a:ext uri="{FF2B5EF4-FFF2-40B4-BE49-F238E27FC236}">
                <a16:creationId xmlns:a16="http://schemas.microsoft.com/office/drawing/2014/main" id="{701BD0FE-F00A-3940-9654-C529BF075243}"/>
              </a:ext>
            </a:extLst>
          </p:cNvPr>
          <p:cNvSpPr/>
          <p:nvPr/>
        </p:nvSpPr>
        <p:spPr bwMode="auto">
          <a:xfrm>
            <a:off x="8133347" y="1892968"/>
            <a:ext cx="1219200" cy="1251285"/>
          </a:xfrm>
          <a:prstGeom prst="rect">
            <a:avLst/>
          </a:prstGeom>
          <a:solidFill>
            <a:srgbClr val="57B1E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13">
            <a:extLst>
              <a:ext uri="{FF2B5EF4-FFF2-40B4-BE49-F238E27FC236}">
                <a16:creationId xmlns:a16="http://schemas.microsoft.com/office/drawing/2014/main" id="{D62A420E-6EC1-D44A-9410-688CCABF2DF8}"/>
              </a:ext>
            </a:extLst>
          </p:cNvPr>
          <p:cNvSpPr/>
          <p:nvPr/>
        </p:nvSpPr>
        <p:spPr bwMode="auto">
          <a:xfrm>
            <a:off x="6914146" y="3144252"/>
            <a:ext cx="3513221" cy="417095"/>
          </a:xfrm>
          <a:prstGeom prst="rect">
            <a:avLst/>
          </a:prstGeom>
          <a:solidFill>
            <a:srgbClr val="57B1E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670113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998"/>
          </a:xfrm>
        </p:spPr>
        <p:txBody>
          <a:bodyPr/>
          <a:lstStyle/>
          <a:p>
            <a:r>
              <a:rPr lang="en-US" dirty="0"/>
              <a:t>Essential Characteristics of Cloud Computing </a:t>
            </a:r>
          </a:p>
        </p:txBody>
      </p:sp>
      <p:sp>
        <p:nvSpPr>
          <p:cNvPr id="4" name="Freeform: Shape 3">
            <a:extLst>
              <a:ext uri="{FF2B5EF4-FFF2-40B4-BE49-F238E27FC236}">
                <a16:creationId xmlns:a16="http://schemas.microsoft.com/office/drawing/2014/main" id="{68C99FEA-6DB6-4686-A261-F28F26C8981E}"/>
              </a:ext>
            </a:extLst>
          </p:cNvPr>
          <p:cNvSpPr/>
          <p:nvPr/>
        </p:nvSpPr>
        <p:spPr bwMode="auto">
          <a:xfrm>
            <a:off x="6516913" y="1993888"/>
            <a:ext cx="2474687" cy="676922"/>
          </a:xfrm>
          <a:custGeom>
            <a:avLst/>
            <a:gdLst>
              <a:gd name="connsiteX0" fmla="*/ 0 w 822960"/>
              <a:gd name="connsiteY0" fmla="*/ 205740 h 205740"/>
              <a:gd name="connsiteX1" fmla="*/ 822960 w 822960"/>
              <a:gd name="connsiteY1" fmla="*/ 205740 h 205740"/>
              <a:gd name="connsiteX2" fmla="*/ 822960 w 822960"/>
              <a:gd name="connsiteY2" fmla="*/ 0 h 205740"/>
            </a:gdLst>
            <a:ahLst/>
            <a:cxnLst>
              <a:cxn ang="0">
                <a:pos x="connsiteX0" y="connsiteY0"/>
              </a:cxn>
              <a:cxn ang="0">
                <a:pos x="connsiteX1" y="connsiteY1"/>
              </a:cxn>
              <a:cxn ang="0">
                <a:pos x="connsiteX2" y="connsiteY2"/>
              </a:cxn>
            </a:cxnLst>
            <a:rect l="l" t="t" r="r" b="b"/>
            <a:pathLst>
              <a:path w="822960" h="205740">
                <a:moveTo>
                  <a:pt x="0" y="205740"/>
                </a:moveTo>
                <a:lnTo>
                  <a:pt x="822960" y="205740"/>
                </a:lnTo>
                <a:lnTo>
                  <a:pt x="822960" y="0"/>
                </a:lnTo>
              </a:path>
            </a:pathLst>
          </a:custGeom>
          <a:noFill/>
          <a:ln w="12700">
            <a:solidFill>
              <a:schemeClr val="tx1">
                <a:alpha val="49000"/>
              </a:schemeClr>
            </a:solidFill>
            <a:headEnd type="none" w="med" len="med"/>
            <a:tailEnd type="arrow" w="lg"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F4825086-01E0-DB4F-A665-FD851E18BEF0}"/>
              </a:ext>
            </a:extLst>
          </p:cNvPr>
          <p:cNvSpPr/>
          <p:nvPr/>
        </p:nvSpPr>
        <p:spPr bwMode="auto">
          <a:xfrm>
            <a:off x="0" y="1666240"/>
            <a:ext cx="12192000" cy="41656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5"/>
          <p:cNvSpPr>
            <a:spLocks noGrp="1"/>
          </p:cNvSpPr>
          <p:nvPr>
            <p:ph type="body" sz="quarter" idx="10"/>
          </p:nvPr>
        </p:nvSpPr>
        <p:spPr>
          <a:xfrm>
            <a:off x="6751069" y="2019300"/>
            <a:ext cx="5289868" cy="3245504"/>
          </a:xfrm>
        </p:spPr>
        <p:txBody>
          <a:bodyPr/>
          <a:lstStyle/>
          <a:p>
            <a:pPr marL="457200" indent="-457200">
              <a:lnSpc>
                <a:spcPct val="95000"/>
              </a:lnSpc>
              <a:buFont typeface="Arial" panose="020B0604020202020204" pitchFamily="34" charset="0"/>
              <a:buChar char="•"/>
            </a:pPr>
            <a:r>
              <a:rPr lang="en-US" sz="3800" dirty="0">
                <a:solidFill>
                  <a:schemeClr val="tx1">
                    <a:lumMod val="90000"/>
                    <a:lumOff val="10000"/>
                  </a:schemeClr>
                </a:solidFill>
              </a:rPr>
              <a:t>On-demand self service</a:t>
            </a:r>
          </a:p>
          <a:p>
            <a:pPr marL="457200" indent="-457200">
              <a:lnSpc>
                <a:spcPct val="95000"/>
              </a:lnSpc>
              <a:buFont typeface="Arial" panose="020B0604020202020204" pitchFamily="34" charset="0"/>
              <a:buChar char="•"/>
            </a:pPr>
            <a:r>
              <a:rPr lang="en-US" sz="3800" dirty="0">
                <a:solidFill>
                  <a:schemeClr val="tx1">
                    <a:lumMod val="90000"/>
                    <a:lumOff val="10000"/>
                  </a:schemeClr>
                </a:solidFill>
              </a:rPr>
              <a:t>Broad network access</a:t>
            </a:r>
          </a:p>
          <a:p>
            <a:pPr marL="457200" indent="-457200">
              <a:lnSpc>
                <a:spcPct val="95000"/>
              </a:lnSpc>
              <a:buFont typeface="Arial" panose="020B0604020202020204" pitchFamily="34" charset="0"/>
              <a:buChar char="•"/>
            </a:pPr>
            <a:r>
              <a:rPr lang="en-US" sz="3800" dirty="0">
                <a:solidFill>
                  <a:schemeClr val="tx1">
                    <a:lumMod val="90000"/>
                    <a:lumOff val="10000"/>
                  </a:schemeClr>
                </a:solidFill>
              </a:rPr>
              <a:t>Resource pooling</a:t>
            </a:r>
          </a:p>
          <a:p>
            <a:pPr marL="457200" indent="-457200">
              <a:lnSpc>
                <a:spcPct val="95000"/>
              </a:lnSpc>
              <a:buFont typeface="Arial" panose="020B0604020202020204" pitchFamily="34" charset="0"/>
              <a:buChar char="•"/>
            </a:pPr>
            <a:r>
              <a:rPr lang="en-US" sz="3800" dirty="0">
                <a:solidFill>
                  <a:schemeClr val="tx1">
                    <a:lumMod val="90000"/>
                    <a:lumOff val="10000"/>
                  </a:schemeClr>
                </a:solidFill>
              </a:rPr>
              <a:t>Rapid elasticity</a:t>
            </a:r>
          </a:p>
          <a:p>
            <a:pPr marL="457200" indent="-457200">
              <a:lnSpc>
                <a:spcPct val="95000"/>
              </a:lnSpc>
              <a:buFont typeface="Arial" panose="020B0604020202020204" pitchFamily="34" charset="0"/>
              <a:buChar char="•"/>
            </a:pPr>
            <a:r>
              <a:rPr lang="en-US" sz="3800" dirty="0">
                <a:solidFill>
                  <a:schemeClr val="tx1">
                    <a:lumMod val="90000"/>
                    <a:lumOff val="10000"/>
                  </a:schemeClr>
                </a:solidFill>
              </a:rPr>
              <a:t>Measured Service</a:t>
            </a:r>
          </a:p>
        </p:txBody>
      </p:sp>
      <p:pic>
        <p:nvPicPr>
          <p:cNvPr id="12" name="Picture 11">
            <a:extLst>
              <a:ext uri="{FF2B5EF4-FFF2-40B4-BE49-F238E27FC236}">
                <a16:creationId xmlns:a16="http://schemas.microsoft.com/office/drawing/2014/main" id="{9C4A92FC-9A68-8144-AD4E-F607B2D2E114}"/>
              </a:ext>
            </a:extLst>
          </p:cNvPr>
          <p:cNvPicPr>
            <a:picLocks noChangeAspect="1"/>
          </p:cNvPicPr>
          <p:nvPr/>
        </p:nvPicPr>
        <p:blipFill>
          <a:blip r:embed="rId3"/>
          <a:stretch>
            <a:fillRect/>
          </a:stretch>
        </p:blipFill>
        <p:spPr>
          <a:xfrm>
            <a:off x="207010" y="1959302"/>
            <a:ext cx="5905500" cy="3365500"/>
          </a:xfrm>
          <a:prstGeom prst="rect">
            <a:avLst/>
          </a:prstGeom>
        </p:spPr>
      </p:pic>
      <p:sp>
        <p:nvSpPr>
          <p:cNvPr id="13" name="Rectangle 12">
            <a:extLst>
              <a:ext uri="{FF2B5EF4-FFF2-40B4-BE49-F238E27FC236}">
                <a16:creationId xmlns:a16="http://schemas.microsoft.com/office/drawing/2014/main" id="{78F44112-0989-9045-BF1E-7EEAC35E54B6}"/>
              </a:ext>
            </a:extLst>
          </p:cNvPr>
          <p:cNvSpPr/>
          <p:nvPr/>
        </p:nvSpPr>
        <p:spPr bwMode="auto">
          <a:xfrm>
            <a:off x="1971040" y="4531360"/>
            <a:ext cx="2153920" cy="4064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895908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Cloud Computing Service Models</a:t>
            </a:r>
          </a:p>
        </p:txBody>
      </p:sp>
      <p:sp>
        <p:nvSpPr>
          <p:cNvPr id="4" name="Rectangle 3">
            <a:extLst>
              <a:ext uri="{FF2B5EF4-FFF2-40B4-BE49-F238E27FC236}">
                <a16:creationId xmlns:a16="http://schemas.microsoft.com/office/drawing/2014/main" id="{04EE52DC-E441-4CFE-A00E-424DD19F14DF}"/>
              </a:ext>
            </a:extLst>
          </p:cNvPr>
          <p:cNvSpPr/>
          <p:nvPr/>
        </p:nvSpPr>
        <p:spPr bwMode="auto">
          <a:xfrm>
            <a:off x="6672263" y="588962"/>
            <a:ext cx="4931473" cy="56800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0" name="Rounded Rectangle 9">
            <a:extLst>
              <a:ext uri="{FF2B5EF4-FFF2-40B4-BE49-F238E27FC236}">
                <a16:creationId xmlns:a16="http://schemas.microsoft.com/office/drawing/2014/main" id="{2EFCA159-0646-AA4B-BB17-2508F70CE28A}"/>
              </a:ext>
            </a:extLst>
          </p:cNvPr>
          <p:cNvSpPr/>
          <p:nvPr/>
        </p:nvSpPr>
        <p:spPr bwMode="auto">
          <a:xfrm>
            <a:off x="588262" y="1011198"/>
            <a:ext cx="5298441" cy="1528802"/>
          </a:xfrm>
          <a:prstGeom prst="roundRect">
            <a:avLst/>
          </a:prstGeom>
          <a:solidFill>
            <a:srgbClr val="5C2D90"/>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000" b="1" dirty="0">
                <a:gradFill>
                  <a:gsLst>
                    <a:gs pos="0">
                      <a:srgbClr val="FFFFFF"/>
                    </a:gs>
                    <a:gs pos="100000">
                      <a:srgbClr val="FFFFFF"/>
                    </a:gs>
                  </a:gsLst>
                  <a:lin ang="5400000" scaled="0"/>
                </a:gradFill>
                <a:latin typeface="+mj-lt"/>
                <a:ea typeface="Segoe UI" pitchFamily="34" charset="0"/>
                <a:cs typeface="Segoe UI" pitchFamily="34" charset="0"/>
              </a:rPr>
              <a:t>Cloud Clients</a:t>
            </a:r>
          </a:p>
          <a:p>
            <a:pPr algn="ctr" defTabSz="932472" fontAlgn="base">
              <a:spcBef>
                <a:spcPct val="0"/>
              </a:spcBef>
              <a:spcAft>
                <a:spcPct val="0"/>
              </a:spcAft>
            </a:pPr>
            <a:r>
              <a:rPr lang="en-US" sz="2000" dirty="0">
                <a:gradFill>
                  <a:gsLst>
                    <a:gs pos="0">
                      <a:srgbClr val="FFFFFF"/>
                    </a:gs>
                    <a:gs pos="100000">
                      <a:srgbClr val="FFFFFF"/>
                    </a:gs>
                  </a:gsLst>
                  <a:lin ang="5400000" scaled="0"/>
                </a:gradFill>
                <a:latin typeface="+mj-lt"/>
                <a:ea typeface="Segoe UI" pitchFamily="34" charset="0"/>
                <a:cs typeface="Segoe UI" pitchFamily="34" charset="0"/>
              </a:rPr>
              <a:t>Web browsers, operating systems, mobile apps, client, devices: laptops, tablets, smartphones, etc.</a:t>
            </a:r>
          </a:p>
        </p:txBody>
      </p:sp>
      <p:sp>
        <p:nvSpPr>
          <p:cNvPr id="12" name="Rounded Rectangle 11">
            <a:extLst>
              <a:ext uri="{FF2B5EF4-FFF2-40B4-BE49-F238E27FC236}">
                <a16:creationId xmlns:a16="http://schemas.microsoft.com/office/drawing/2014/main" id="{2AF34501-06CF-5D48-BBD3-121A6279B4DD}"/>
              </a:ext>
            </a:extLst>
          </p:cNvPr>
          <p:cNvSpPr/>
          <p:nvPr/>
        </p:nvSpPr>
        <p:spPr bwMode="auto">
          <a:xfrm>
            <a:off x="588262" y="3054253"/>
            <a:ext cx="5304537" cy="1198880"/>
          </a:xfrm>
          <a:prstGeom prst="roundRect">
            <a:avLst/>
          </a:prstGeom>
          <a:solidFill>
            <a:srgbClr val="5C2D90"/>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000" b="1" dirty="0">
                <a:gradFill>
                  <a:gsLst>
                    <a:gs pos="0">
                      <a:srgbClr val="FFFFFF"/>
                    </a:gs>
                    <a:gs pos="100000">
                      <a:srgbClr val="FFFFFF"/>
                    </a:gs>
                  </a:gsLst>
                  <a:lin ang="5400000" scaled="0"/>
                </a:gradFill>
                <a:latin typeface="+mj-lt"/>
                <a:ea typeface="Segoe UI" pitchFamily="34" charset="0"/>
                <a:cs typeface="Segoe UI" pitchFamily="34" charset="0"/>
              </a:rPr>
              <a:t>SaaS</a:t>
            </a:r>
          </a:p>
          <a:p>
            <a:pPr algn="ctr" defTabSz="932472" fontAlgn="base">
              <a:spcBef>
                <a:spcPct val="0"/>
              </a:spcBef>
              <a:spcAft>
                <a:spcPct val="0"/>
              </a:spcAft>
            </a:pPr>
            <a:r>
              <a:rPr lang="en-US" sz="2000" dirty="0">
                <a:gradFill>
                  <a:gsLst>
                    <a:gs pos="0">
                      <a:srgbClr val="FFFFFF"/>
                    </a:gs>
                    <a:gs pos="100000">
                      <a:srgbClr val="FFFFFF"/>
                    </a:gs>
                  </a:gsLst>
                  <a:lin ang="5400000" scaled="0"/>
                </a:gradFill>
                <a:latin typeface="+mj-lt"/>
                <a:ea typeface="Segoe UI" pitchFamily="34" charset="0"/>
                <a:cs typeface="Segoe UI" pitchFamily="34" charset="0"/>
              </a:rPr>
              <a:t>On demand applications made available over the web. Examples: MS Office.</a:t>
            </a:r>
          </a:p>
        </p:txBody>
      </p:sp>
      <p:sp>
        <p:nvSpPr>
          <p:cNvPr id="13" name="Rounded Rectangle 12">
            <a:extLst>
              <a:ext uri="{FF2B5EF4-FFF2-40B4-BE49-F238E27FC236}">
                <a16:creationId xmlns:a16="http://schemas.microsoft.com/office/drawing/2014/main" id="{83CD2DAB-9BDC-E44F-8989-A9855D7D9914}"/>
              </a:ext>
            </a:extLst>
          </p:cNvPr>
          <p:cNvSpPr/>
          <p:nvPr/>
        </p:nvSpPr>
        <p:spPr bwMode="auto">
          <a:xfrm>
            <a:off x="585215" y="4240818"/>
            <a:ext cx="5304537" cy="1198880"/>
          </a:xfrm>
          <a:prstGeom prst="roundRect">
            <a:avLst/>
          </a:prstGeom>
          <a:solidFill>
            <a:srgbClr val="5C2D90"/>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000" b="1" dirty="0">
                <a:gradFill>
                  <a:gsLst>
                    <a:gs pos="0">
                      <a:srgbClr val="FFFFFF"/>
                    </a:gs>
                    <a:gs pos="100000">
                      <a:srgbClr val="FFFFFF"/>
                    </a:gs>
                  </a:gsLst>
                  <a:lin ang="5400000" scaled="0"/>
                </a:gradFill>
                <a:latin typeface="+mj-lt"/>
                <a:ea typeface="Segoe UI" pitchFamily="34" charset="0"/>
                <a:cs typeface="Segoe UI" pitchFamily="34" charset="0"/>
              </a:rPr>
              <a:t>PaaS</a:t>
            </a:r>
          </a:p>
          <a:p>
            <a:pPr algn="ctr" defTabSz="932472" fontAlgn="base">
              <a:spcBef>
                <a:spcPct val="0"/>
              </a:spcBef>
              <a:spcAft>
                <a:spcPct val="0"/>
              </a:spcAft>
            </a:pPr>
            <a:r>
              <a:rPr lang="en-US" sz="2000" dirty="0">
                <a:gradFill>
                  <a:gsLst>
                    <a:gs pos="0">
                      <a:srgbClr val="FFFFFF"/>
                    </a:gs>
                    <a:gs pos="100000">
                      <a:srgbClr val="FFFFFF"/>
                    </a:gs>
                  </a:gsLst>
                  <a:lin ang="5400000" scaled="0"/>
                </a:gradFill>
                <a:latin typeface="+mj-lt"/>
                <a:ea typeface="Segoe UI" pitchFamily="34" charset="0"/>
                <a:cs typeface="Segoe UI" pitchFamily="34" charset="0"/>
              </a:rPr>
              <a:t>OS, application execution environment, database, webservice, etc. </a:t>
            </a:r>
            <a:r>
              <a:rPr lang="en-US" sz="2000" b="1" dirty="0">
                <a:gradFill>
                  <a:gsLst>
                    <a:gs pos="0">
                      <a:srgbClr val="FFFFFF"/>
                    </a:gs>
                    <a:gs pos="100000">
                      <a:srgbClr val="FFFFFF"/>
                    </a:gs>
                  </a:gsLst>
                  <a:lin ang="5400000" scaled="0"/>
                </a:gradFill>
                <a:latin typeface="+mj-lt"/>
                <a:ea typeface="Segoe UI" pitchFamily="34" charset="0"/>
                <a:cs typeface="Segoe UI" pitchFamily="34" charset="0"/>
              </a:rPr>
              <a:t>Windows Azure</a:t>
            </a:r>
          </a:p>
        </p:txBody>
      </p:sp>
      <p:sp>
        <p:nvSpPr>
          <p:cNvPr id="14" name="Rounded Rectangle 13">
            <a:extLst>
              <a:ext uri="{FF2B5EF4-FFF2-40B4-BE49-F238E27FC236}">
                <a16:creationId xmlns:a16="http://schemas.microsoft.com/office/drawing/2014/main" id="{CEE5D5FD-8A9A-B945-AF19-F3A7CE4A839A}"/>
              </a:ext>
            </a:extLst>
          </p:cNvPr>
          <p:cNvSpPr/>
          <p:nvPr/>
        </p:nvSpPr>
        <p:spPr bwMode="auto">
          <a:xfrm>
            <a:off x="585215" y="5439698"/>
            <a:ext cx="5304537" cy="1198880"/>
          </a:xfrm>
          <a:prstGeom prst="roundRect">
            <a:avLst/>
          </a:prstGeom>
          <a:solidFill>
            <a:srgbClr val="5C2D90"/>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000" b="1" dirty="0">
                <a:gradFill>
                  <a:gsLst>
                    <a:gs pos="0">
                      <a:srgbClr val="FFFFFF"/>
                    </a:gs>
                    <a:gs pos="100000">
                      <a:srgbClr val="FFFFFF"/>
                    </a:gs>
                  </a:gsLst>
                  <a:lin ang="5400000" scaled="0"/>
                </a:gradFill>
                <a:latin typeface="+mj-lt"/>
                <a:ea typeface="Segoe UI" pitchFamily="34" charset="0"/>
                <a:cs typeface="Segoe UI" pitchFamily="34" charset="0"/>
              </a:rPr>
              <a:t>IaaS</a:t>
            </a:r>
          </a:p>
          <a:p>
            <a:pPr algn="ctr" defTabSz="932472" fontAlgn="base">
              <a:spcBef>
                <a:spcPct val="0"/>
              </a:spcBef>
              <a:spcAft>
                <a:spcPct val="0"/>
              </a:spcAft>
            </a:pPr>
            <a:r>
              <a:rPr lang="en-US" sz="2000" dirty="0">
                <a:gradFill>
                  <a:gsLst>
                    <a:gs pos="0">
                      <a:srgbClr val="FFFFFF"/>
                    </a:gs>
                    <a:gs pos="100000">
                      <a:srgbClr val="FFFFFF"/>
                    </a:gs>
                  </a:gsLst>
                  <a:lin ang="5400000" scaled="0"/>
                </a:gradFill>
                <a:latin typeface="+mj-lt"/>
                <a:ea typeface="Segoe UI" pitchFamily="34" charset="0"/>
                <a:cs typeface="Segoe UI" pitchFamily="34" charset="0"/>
              </a:rPr>
              <a:t>Servers, virtual machines, network, storage, firewalls etc. Examples: </a:t>
            </a:r>
            <a:r>
              <a:rPr lang="en-US" sz="2000" b="1" dirty="0">
                <a:gradFill>
                  <a:gsLst>
                    <a:gs pos="0">
                      <a:srgbClr val="FFFFFF"/>
                    </a:gs>
                    <a:gs pos="100000">
                      <a:srgbClr val="FFFFFF"/>
                    </a:gs>
                  </a:gsLst>
                  <a:lin ang="5400000" scaled="0"/>
                </a:gradFill>
                <a:latin typeface="+mj-lt"/>
                <a:ea typeface="Segoe UI" pitchFamily="34" charset="0"/>
                <a:cs typeface="Segoe UI" pitchFamily="34" charset="0"/>
              </a:rPr>
              <a:t>Azure</a:t>
            </a:r>
          </a:p>
        </p:txBody>
      </p:sp>
      <p:cxnSp>
        <p:nvCxnSpPr>
          <p:cNvPr id="15" name="Straight Arrow Connector 14">
            <a:extLst>
              <a:ext uri="{FF2B5EF4-FFF2-40B4-BE49-F238E27FC236}">
                <a16:creationId xmlns:a16="http://schemas.microsoft.com/office/drawing/2014/main" id="{52C04350-A81D-4D4A-BF40-D65248D5FE05}"/>
              </a:ext>
            </a:extLst>
          </p:cNvPr>
          <p:cNvCxnSpPr>
            <a:cxnSpLocks/>
          </p:cNvCxnSpPr>
          <p:nvPr/>
        </p:nvCxnSpPr>
        <p:spPr>
          <a:xfrm flipH="1" flipV="1">
            <a:off x="3237483" y="2605688"/>
            <a:ext cx="3048" cy="428245"/>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8" name="Rounded Rectangle 17">
            <a:extLst>
              <a:ext uri="{FF2B5EF4-FFF2-40B4-BE49-F238E27FC236}">
                <a16:creationId xmlns:a16="http://schemas.microsoft.com/office/drawing/2014/main" id="{96314CF2-7097-514F-A0AA-533F7551619D}"/>
              </a:ext>
            </a:extLst>
          </p:cNvPr>
          <p:cNvSpPr/>
          <p:nvPr/>
        </p:nvSpPr>
        <p:spPr bwMode="auto">
          <a:xfrm>
            <a:off x="6672263" y="1011199"/>
            <a:ext cx="5304533" cy="5349104"/>
          </a:xfrm>
          <a:prstGeom prst="round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600" b="1" dirty="0">
              <a:solidFill>
                <a:schemeClr val="tx1">
                  <a:lumMod val="90000"/>
                  <a:lumOff val="10000"/>
                </a:schemeClr>
              </a:solidFill>
              <a:ea typeface="Segoe UI" pitchFamily="34" charset="0"/>
              <a:cs typeface="Segoe UI" pitchFamily="34" charset="0"/>
            </a:endParaRPr>
          </a:p>
          <a:p>
            <a:pPr marL="342900" indent="-342900" algn="l" defTabSz="932472" fontAlgn="base">
              <a:spcBef>
                <a:spcPct val="0"/>
              </a:spcBef>
              <a:spcAft>
                <a:spcPct val="0"/>
              </a:spcAft>
              <a:buFont typeface="Arial" panose="020B0604020202020204" pitchFamily="34" charset="0"/>
              <a:buChar char="•"/>
            </a:pPr>
            <a:r>
              <a:rPr lang="en-US" sz="2600" b="1" dirty="0">
                <a:solidFill>
                  <a:schemeClr val="tx1">
                    <a:lumMod val="90000"/>
                    <a:lumOff val="10000"/>
                  </a:schemeClr>
                </a:solidFill>
                <a:ea typeface="Segoe UI" pitchFamily="34" charset="0"/>
                <a:cs typeface="Segoe UI" pitchFamily="34" charset="0"/>
              </a:rPr>
              <a:t>Software as a service (SaaS)</a:t>
            </a:r>
          </a:p>
          <a:p>
            <a:pPr algn="l" defTabSz="932472" fontAlgn="base">
              <a:spcBef>
                <a:spcPct val="0"/>
              </a:spcBef>
              <a:spcAft>
                <a:spcPct val="0"/>
              </a:spcAft>
            </a:pPr>
            <a:endParaRPr lang="en-US" sz="2600" b="1" dirty="0">
              <a:solidFill>
                <a:schemeClr val="tx1">
                  <a:lumMod val="90000"/>
                  <a:lumOff val="10000"/>
                </a:schemeClr>
              </a:solidFill>
              <a:ea typeface="Segoe UI" pitchFamily="34" charset="0"/>
              <a:cs typeface="Segoe UI" pitchFamily="34" charset="0"/>
            </a:endParaRPr>
          </a:p>
          <a:p>
            <a:pPr marL="342900" indent="-342900" algn="l" defTabSz="932472" fontAlgn="base">
              <a:spcBef>
                <a:spcPct val="0"/>
              </a:spcBef>
              <a:spcAft>
                <a:spcPct val="0"/>
              </a:spcAft>
              <a:buFont typeface="Arial" panose="020B0604020202020204" pitchFamily="34" charset="0"/>
              <a:buChar char="•"/>
            </a:pPr>
            <a:r>
              <a:rPr lang="en-US" sz="2600" b="1" dirty="0">
                <a:solidFill>
                  <a:schemeClr val="tx1">
                    <a:lumMod val="90000"/>
                    <a:lumOff val="10000"/>
                  </a:schemeClr>
                </a:solidFill>
                <a:ea typeface="Segoe UI" pitchFamily="34" charset="0"/>
                <a:cs typeface="Segoe UI" pitchFamily="34" charset="0"/>
              </a:rPr>
              <a:t>Platform as a service (PaaS)</a:t>
            </a:r>
          </a:p>
          <a:p>
            <a:pPr algn="l" defTabSz="932472" fontAlgn="base">
              <a:spcBef>
                <a:spcPct val="0"/>
              </a:spcBef>
              <a:spcAft>
                <a:spcPct val="0"/>
              </a:spcAft>
            </a:pPr>
            <a:endParaRPr lang="en-US" sz="2600" b="1" dirty="0">
              <a:solidFill>
                <a:schemeClr val="tx1">
                  <a:lumMod val="90000"/>
                  <a:lumOff val="10000"/>
                </a:schemeClr>
              </a:solidFill>
              <a:ea typeface="Segoe UI" pitchFamily="34" charset="0"/>
              <a:cs typeface="Segoe UI" pitchFamily="34" charset="0"/>
            </a:endParaRPr>
          </a:p>
          <a:p>
            <a:pPr marL="342900" indent="-342900" algn="l" defTabSz="932472" fontAlgn="base">
              <a:spcBef>
                <a:spcPct val="0"/>
              </a:spcBef>
              <a:spcAft>
                <a:spcPct val="0"/>
              </a:spcAft>
              <a:buFont typeface="Arial" panose="020B0604020202020204" pitchFamily="34" charset="0"/>
              <a:buChar char="•"/>
            </a:pPr>
            <a:r>
              <a:rPr lang="en-US" sz="2600" b="1" dirty="0">
                <a:solidFill>
                  <a:schemeClr val="tx1">
                    <a:lumMod val="90000"/>
                    <a:lumOff val="10000"/>
                  </a:schemeClr>
                </a:solidFill>
                <a:ea typeface="Segoe UI" pitchFamily="34" charset="0"/>
                <a:cs typeface="Segoe UI" pitchFamily="34" charset="0"/>
              </a:rPr>
              <a:t>Infrastructure as a service (IaaS)</a:t>
            </a:r>
          </a:p>
        </p:txBody>
      </p:sp>
      <p:pic>
        <p:nvPicPr>
          <p:cNvPr id="19" name="Picture 18">
            <a:extLst>
              <a:ext uri="{FF2B5EF4-FFF2-40B4-BE49-F238E27FC236}">
                <a16:creationId xmlns:a16="http://schemas.microsoft.com/office/drawing/2014/main" id="{D8236D41-6869-D74C-8AAA-29AEFB5D8F89}"/>
              </a:ext>
            </a:extLst>
          </p:cNvPr>
          <p:cNvPicPr>
            <a:picLocks noChangeAspect="1"/>
          </p:cNvPicPr>
          <p:nvPr/>
        </p:nvPicPr>
        <p:blipFill>
          <a:blip r:embed="rId3"/>
          <a:stretch>
            <a:fillRect/>
          </a:stretch>
        </p:blipFill>
        <p:spPr>
          <a:xfrm>
            <a:off x="7334712" y="5208943"/>
            <a:ext cx="3973544" cy="1429635"/>
          </a:xfrm>
          <a:prstGeom prst="rect">
            <a:avLst/>
          </a:prstGeom>
        </p:spPr>
      </p:pic>
    </p:spTree>
    <p:extLst>
      <p:ext uri="{BB962C8B-B14F-4D97-AF65-F5344CB8AC3E}">
        <p14:creationId xmlns:p14="http://schemas.microsoft.com/office/powerpoint/2010/main" val="3188989622"/>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99698" y="2730580"/>
            <a:ext cx="3843421" cy="1107996"/>
          </a:xfrm>
        </p:spPr>
        <p:txBody>
          <a:bodyPr/>
          <a:lstStyle/>
          <a:p>
            <a:r>
              <a:rPr lang="en-US" dirty="0">
                <a:solidFill>
                  <a:schemeClr val="tx1">
                    <a:lumMod val="90000"/>
                    <a:lumOff val="10000"/>
                  </a:schemeClr>
                </a:solidFill>
              </a:rPr>
              <a:t>Cloud Deployment Models</a:t>
            </a:r>
          </a:p>
        </p:txBody>
      </p:sp>
      <p:sp>
        <p:nvSpPr>
          <p:cNvPr id="8" name="Rectangle 7">
            <a:extLst>
              <a:ext uri="{FF2B5EF4-FFF2-40B4-BE49-F238E27FC236}">
                <a16:creationId xmlns:a16="http://schemas.microsoft.com/office/drawing/2014/main" id="{89574C76-3613-5D46-B3E4-39A20E9FA6FF}"/>
              </a:ext>
            </a:extLst>
          </p:cNvPr>
          <p:cNvSpPr/>
          <p:nvPr/>
        </p:nvSpPr>
        <p:spPr bwMode="auto">
          <a:xfrm>
            <a:off x="4572000" y="0"/>
            <a:ext cx="7620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 name="Picture 1">
            <a:extLst>
              <a:ext uri="{FF2B5EF4-FFF2-40B4-BE49-F238E27FC236}">
                <a16:creationId xmlns:a16="http://schemas.microsoft.com/office/drawing/2014/main" id="{77DD2540-878B-0842-8BB6-F6E1ACC8C2DF}"/>
              </a:ext>
            </a:extLst>
          </p:cNvPr>
          <p:cNvPicPr>
            <a:picLocks noChangeAspect="1"/>
          </p:cNvPicPr>
          <p:nvPr/>
        </p:nvPicPr>
        <p:blipFill>
          <a:blip r:embed="rId3"/>
          <a:stretch>
            <a:fillRect/>
          </a:stretch>
        </p:blipFill>
        <p:spPr>
          <a:xfrm>
            <a:off x="5988050" y="2514600"/>
            <a:ext cx="4787900" cy="1828800"/>
          </a:xfrm>
          <a:prstGeom prst="rect">
            <a:avLst/>
          </a:prstGeom>
        </p:spPr>
      </p:pic>
    </p:spTree>
    <p:extLst>
      <p:ext uri="{BB962C8B-B14F-4D97-AF65-F5344CB8AC3E}">
        <p14:creationId xmlns:p14="http://schemas.microsoft.com/office/powerpoint/2010/main" val="12694949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Cloud Deployment Models</a:t>
            </a:r>
          </a:p>
        </p:txBody>
      </p:sp>
      <p:sp>
        <p:nvSpPr>
          <p:cNvPr id="8" name="Rectangle 7">
            <a:extLst>
              <a:ext uri="{FF2B5EF4-FFF2-40B4-BE49-F238E27FC236}">
                <a16:creationId xmlns:a16="http://schemas.microsoft.com/office/drawing/2014/main" id="{5B2F13BE-F832-884C-AEF8-72D744FE3B3C}"/>
              </a:ext>
            </a:extLst>
          </p:cNvPr>
          <p:cNvSpPr/>
          <p:nvPr/>
        </p:nvSpPr>
        <p:spPr bwMode="auto">
          <a:xfrm>
            <a:off x="263471" y="1297917"/>
            <a:ext cx="7140629" cy="556008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342900" indent="-342900" algn="l" defTabSz="932472" fontAlgn="base">
              <a:spcBef>
                <a:spcPct val="0"/>
              </a:spcBef>
              <a:spcAft>
                <a:spcPct val="0"/>
              </a:spcAft>
              <a:buFont typeface="Arial" panose="020B0604020202020204" pitchFamily="34" charset="0"/>
              <a:buChar char="•"/>
            </a:pPr>
            <a:endParaRPr lang="en-US" sz="2000" b="1" dirty="0">
              <a:solidFill>
                <a:schemeClr val="tx1">
                  <a:lumMod val="90000"/>
                  <a:lumOff val="10000"/>
                </a:schemeClr>
              </a:solidFill>
              <a:ea typeface="Segoe UI" pitchFamily="34" charset="0"/>
              <a:cs typeface="Segoe UI" pitchFamily="34" charset="0"/>
            </a:endParaRPr>
          </a:p>
        </p:txBody>
      </p:sp>
      <p:pic>
        <p:nvPicPr>
          <p:cNvPr id="5" name="Picture 4">
            <a:extLst>
              <a:ext uri="{FF2B5EF4-FFF2-40B4-BE49-F238E27FC236}">
                <a16:creationId xmlns:a16="http://schemas.microsoft.com/office/drawing/2014/main" id="{62AE6035-208B-AF4C-B36F-A95A7667CEA9}"/>
              </a:ext>
            </a:extLst>
          </p:cNvPr>
          <p:cNvPicPr>
            <a:picLocks noChangeAspect="1"/>
          </p:cNvPicPr>
          <p:nvPr/>
        </p:nvPicPr>
        <p:blipFill>
          <a:blip r:embed="rId3"/>
          <a:stretch>
            <a:fillRect/>
          </a:stretch>
        </p:blipFill>
        <p:spPr>
          <a:xfrm>
            <a:off x="2581011" y="2086404"/>
            <a:ext cx="7029978" cy="2685191"/>
          </a:xfrm>
          <a:prstGeom prst="rect">
            <a:avLst/>
          </a:prstGeom>
        </p:spPr>
      </p:pic>
    </p:spTree>
    <p:extLst>
      <p:ext uri="{BB962C8B-B14F-4D97-AF65-F5344CB8AC3E}">
        <p14:creationId xmlns:p14="http://schemas.microsoft.com/office/powerpoint/2010/main" val="2992747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4200" y="2321004"/>
            <a:ext cx="3843421" cy="2215991"/>
          </a:xfrm>
        </p:spPr>
        <p:txBody>
          <a:bodyPr/>
          <a:lstStyle/>
          <a:p>
            <a:r>
              <a:rPr lang="en-US" dirty="0">
                <a:solidFill>
                  <a:schemeClr val="tx1">
                    <a:lumMod val="90000"/>
                    <a:lumOff val="10000"/>
                  </a:schemeClr>
                </a:solidFill>
              </a:rPr>
              <a:t>Why Should You Migrate Your IT Infrastructure to Azure</a:t>
            </a:r>
          </a:p>
        </p:txBody>
      </p:sp>
      <p:sp>
        <p:nvSpPr>
          <p:cNvPr id="8" name="Rectangle 7">
            <a:extLst>
              <a:ext uri="{FF2B5EF4-FFF2-40B4-BE49-F238E27FC236}">
                <a16:creationId xmlns:a16="http://schemas.microsoft.com/office/drawing/2014/main" id="{89574C76-3613-5D46-B3E4-39A20E9FA6FF}"/>
              </a:ext>
            </a:extLst>
          </p:cNvPr>
          <p:cNvSpPr/>
          <p:nvPr/>
        </p:nvSpPr>
        <p:spPr bwMode="auto">
          <a:xfrm>
            <a:off x="4572000" y="0"/>
            <a:ext cx="7620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2">
            <a:extLst>
              <a:ext uri="{FF2B5EF4-FFF2-40B4-BE49-F238E27FC236}">
                <a16:creationId xmlns:a16="http://schemas.microsoft.com/office/drawing/2014/main" id="{82EAAD81-99DC-9A4D-8CB8-E6F8AA2EE4C8}"/>
              </a:ext>
            </a:extLst>
          </p:cNvPr>
          <p:cNvPicPr>
            <a:picLocks noChangeAspect="1"/>
          </p:cNvPicPr>
          <p:nvPr/>
        </p:nvPicPr>
        <p:blipFill>
          <a:blip r:embed="rId3"/>
          <a:stretch>
            <a:fillRect/>
          </a:stretch>
        </p:blipFill>
        <p:spPr>
          <a:xfrm>
            <a:off x="5257800" y="812800"/>
            <a:ext cx="6350000" cy="5232400"/>
          </a:xfrm>
          <a:prstGeom prst="rect">
            <a:avLst/>
          </a:prstGeom>
        </p:spPr>
      </p:pic>
    </p:spTree>
    <p:extLst>
      <p:ext uri="{BB962C8B-B14F-4D97-AF65-F5344CB8AC3E}">
        <p14:creationId xmlns:p14="http://schemas.microsoft.com/office/powerpoint/2010/main" val="2734375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Digital Transformation</a:t>
            </a:r>
          </a:p>
        </p:txBody>
      </p:sp>
      <p:sp>
        <p:nvSpPr>
          <p:cNvPr id="6" name="Text Placeholder 5"/>
          <p:cNvSpPr>
            <a:spLocks noGrp="1"/>
          </p:cNvSpPr>
          <p:nvPr>
            <p:ph type="body" sz="quarter" idx="10"/>
          </p:nvPr>
        </p:nvSpPr>
        <p:spPr>
          <a:xfrm>
            <a:off x="588263" y="1283926"/>
            <a:ext cx="8624112" cy="861774"/>
          </a:xfrm>
        </p:spPr>
        <p:txBody>
          <a:bodyPr/>
          <a:lstStyle/>
          <a:p>
            <a:r>
              <a:rPr lang="en-US" dirty="0">
                <a:solidFill>
                  <a:schemeClr val="tx1">
                    <a:lumMod val="90000"/>
                    <a:lumOff val="10000"/>
                  </a:schemeClr>
                </a:solidFill>
              </a:rPr>
              <a:t>Digital transformation is not about replacing or refreshing your CRM or ERP…</a:t>
            </a:r>
          </a:p>
        </p:txBody>
      </p:sp>
      <p:sp>
        <p:nvSpPr>
          <p:cNvPr id="2" name="Rectangle 1">
            <a:extLst>
              <a:ext uri="{FF2B5EF4-FFF2-40B4-BE49-F238E27FC236}">
                <a16:creationId xmlns:a16="http://schemas.microsoft.com/office/drawing/2014/main" id="{60CB2CFF-CD28-5C4A-B5FC-8C7648BF4C27}"/>
              </a:ext>
            </a:extLst>
          </p:cNvPr>
          <p:cNvSpPr/>
          <p:nvPr/>
        </p:nvSpPr>
        <p:spPr>
          <a:xfrm>
            <a:off x="2871699" y="5431302"/>
            <a:ext cx="8735084" cy="830997"/>
          </a:xfrm>
          <a:prstGeom prst="rect">
            <a:avLst/>
          </a:prstGeom>
        </p:spPr>
        <p:txBody>
          <a:bodyPr wrap="none">
            <a:spAutoFit/>
          </a:bodyPr>
          <a:lstStyle/>
          <a:p>
            <a:r>
              <a:rPr lang="en-US" sz="2400" dirty="0">
                <a:solidFill>
                  <a:schemeClr val="tx1">
                    <a:lumMod val="90000"/>
                    <a:lumOff val="10000"/>
                  </a:schemeClr>
                </a:solidFill>
              </a:rPr>
              <a:t>It´s About Transforming your business from the inside out, and being</a:t>
            </a:r>
          </a:p>
          <a:p>
            <a:r>
              <a:rPr lang="en-US" sz="2400" dirty="0">
                <a:solidFill>
                  <a:schemeClr val="tx1">
                    <a:lumMod val="90000"/>
                    <a:lumOff val="10000"/>
                  </a:schemeClr>
                </a:solidFill>
              </a:rPr>
              <a:t>Able to do so at scale</a:t>
            </a:r>
            <a:r>
              <a:rPr lang="en-US" sz="2400" dirty="0"/>
              <a:t>.</a:t>
            </a:r>
          </a:p>
        </p:txBody>
      </p:sp>
      <p:pic>
        <p:nvPicPr>
          <p:cNvPr id="3" name="Picture 2">
            <a:extLst>
              <a:ext uri="{FF2B5EF4-FFF2-40B4-BE49-F238E27FC236}">
                <a16:creationId xmlns:a16="http://schemas.microsoft.com/office/drawing/2014/main" id="{2F0A74FE-34F7-7F4A-A96C-1B08789894A7}"/>
              </a:ext>
            </a:extLst>
          </p:cNvPr>
          <p:cNvPicPr>
            <a:picLocks noChangeAspect="1"/>
          </p:cNvPicPr>
          <p:nvPr/>
        </p:nvPicPr>
        <p:blipFill>
          <a:blip r:embed="rId3"/>
          <a:stretch>
            <a:fillRect/>
          </a:stretch>
        </p:blipFill>
        <p:spPr>
          <a:xfrm>
            <a:off x="585217" y="4989895"/>
            <a:ext cx="1868105" cy="1868105"/>
          </a:xfrm>
          <a:prstGeom prst="rect">
            <a:avLst/>
          </a:prstGeom>
        </p:spPr>
      </p:pic>
      <p:pic>
        <p:nvPicPr>
          <p:cNvPr id="7" name="Picture 6">
            <a:extLst>
              <a:ext uri="{FF2B5EF4-FFF2-40B4-BE49-F238E27FC236}">
                <a16:creationId xmlns:a16="http://schemas.microsoft.com/office/drawing/2014/main" id="{CE0257A2-4085-6748-BA4F-C0FC1D3D70AD}"/>
              </a:ext>
            </a:extLst>
          </p:cNvPr>
          <p:cNvPicPr>
            <a:picLocks noChangeAspect="1"/>
          </p:cNvPicPr>
          <p:nvPr/>
        </p:nvPicPr>
        <p:blipFill>
          <a:blip r:embed="rId4"/>
          <a:stretch>
            <a:fillRect/>
          </a:stretch>
        </p:blipFill>
        <p:spPr>
          <a:xfrm>
            <a:off x="8177784" y="2235964"/>
            <a:ext cx="4014216" cy="2813051"/>
          </a:xfrm>
          <a:prstGeom prst="rect">
            <a:avLst/>
          </a:prstGeom>
        </p:spPr>
      </p:pic>
      <p:sp>
        <p:nvSpPr>
          <p:cNvPr id="8" name="Rectangle 7">
            <a:extLst>
              <a:ext uri="{FF2B5EF4-FFF2-40B4-BE49-F238E27FC236}">
                <a16:creationId xmlns:a16="http://schemas.microsoft.com/office/drawing/2014/main" id="{5B2F13BE-F832-884C-AEF8-72D744FE3B3C}"/>
              </a:ext>
            </a:extLst>
          </p:cNvPr>
          <p:cNvSpPr/>
          <p:nvPr/>
        </p:nvSpPr>
        <p:spPr bwMode="auto">
          <a:xfrm>
            <a:off x="0" y="2233482"/>
            <a:ext cx="8279842" cy="2815533"/>
          </a:xfrm>
          <a:prstGeom prst="rect">
            <a:avLst/>
          </a:prstGeom>
          <a:solidFill>
            <a:srgbClr val="01AA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16">
            <a:extLst>
              <a:ext uri="{FF2B5EF4-FFF2-40B4-BE49-F238E27FC236}">
                <a16:creationId xmlns:a16="http://schemas.microsoft.com/office/drawing/2014/main" id="{198B806A-DAD4-7B46-A253-6059B0E96C27}"/>
              </a:ext>
            </a:extLst>
          </p:cNvPr>
          <p:cNvSpPr txBox="1">
            <a:spLocks/>
          </p:cNvSpPr>
          <p:nvPr/>
        </p:nvSpPr>
        <p:spPr>
          <a:xfrm>
            <a:off x="1303033" y="3257746"/>
            <a:ext cx="5218251" cy="707886"/>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600" b="1" dirty="0">
                <a:solidFill>
                  <a:schemeClr val="bg1">
                    <a:lumMod val="95000"/>
                  </a:schemeClr>
                </a:solidFill>
              </a:rPr>
              <a:t>It´s About Evolution</a:t>
            </a:r>
          </a:p>
        </p:txBody>
      </p:sp>
    </p:spTree>
    <p:extLst>
      <p:ext uri="{BB962C8B-B14F-4D97-AF65-F5344CB8AC3E}">
        <p14:creationId xmlns:p14="http://schemas.microsoft.com/office/powerpoint/2010/main" val="3957722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455994" y="556381"/>
            <a:ext cx="11306469" cy="510419"/>
          </a:xfrm>
        </p:spPr>
        <p:txBody>
          <a:bodyPr/>
          <a:lstStyle/>
          <a:p>
            <a:r>
              <a:rPr lang="en-US" dirty="0"/>
              <a:t>Advantages to migrate to Azure</a:t>
            </a:r>
          </a:p>
        </p:txBody>
      </p:sp>
      <p:sp>
        <p:nvSpPr>
          <p:cNvPr id="8" name="Rectangle 7">
            <a:extLst>
              <a:ext uri="{FF2B5EF4-FFF2-40B4-BE49-F238E27FC236}">
                <a16:creationId xmlns:a16="http://schemas.microsoft.com/office/drawing/2014/main" id="{5B2F13BE-F832-884C-AEF8-72D744FE3B3C}"/>
              </a:ext>
            </a:extLst>
          </p:cNvPr>
          <p:cNvSpPr/>
          <p:nvPr/>
        </p:nvSpPr>
        <p:spPr bwMode="auto">
          <a:xfrm>
            <a:off x="7856565" y="734199"/>
            <a:ext cx="4335435" cy="556008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800083" lvl="1" indent="-342900" defTabSz="932472" fontAlgn="base">
              <a:spcBef>
                <a:spcPct val="0"/>
              </a:spcBef>
              <a:spcAft>
                <a:spcPct val="0"/>
              </a:spcAft>
              <a:buFont typeface="Wingdings" pitchFamily="2" charset="2"/>
              <a:buChar char="ü"/>
            </a:pPr>
            <a:r>
              <a:rPr lang="en-US" sz="2000" b="1" dirty="0">
                <a:solidFill>
                  <a:schemeClr val="tx1">
                    <a:lumMod val="90000"/>
                    <a:lumOff val="10000"/>
                  </a:schemeClr>
                </a:solidFill>
                <a:ea typeface="Segoe UI" pitchFamily="34" charset="0"/>
                <a:cs typeface="Segoe UI" pitchFamily="34" charset="0"/>
              </a:rPr>
              <a:t>Speed</a:t>
            </a:r>
          </a:p>
          <a:p>
            <a:pPr marL="800083" lvl="1" indent="-342900" defTabSz="932472" fontAlgn="base">
              <a:spcBef>
                <a:spcPct val="0"/>
              </a:spcBef>
              <a:spcAft>
                <a:spcPct val="0"/>
              </a:spcAft>
              <a:buFont typeface="Wingdings" pitchFamily="2" charset="2"/>
              <a:buChar char="ü"/>
            </a:pPr>
            <a:endParaRPr lang="en-US" sz="2000" b="1" dirty="0">
              <a:solidFill>
                <a:schemeClr val="tx1">
                  <a:lumMod val="90000"/>
                  <a:lumOff val="10000"/>
                </a:schemeClr>
              </a:solidFill>
              <a:ea typeface="Segoe UI" pitchFamily="34" charset="0"/>
              <a:cs typeface="Segoe UI" pitchFamily="34" charset="0"/>
            </a:endParaRPr>
          </a:p>
          <a:p>
            <a:pPr marL="800083" lvl="1" indent="-342900" defTabSz="932472" fontAlgn="base">
              <a:spcBef>
                <a:spcPct val="0"/>
              </a:spcBef>
              <a:spcAft>
                <a:spcPct val="0"/>
              </a:spcAft>
              <a:buFont typeface="Wingdings" pitchFamily="2" charset="2"/>
              <a:buChar char="ü"/>
            </a:pPr>
            <a:r>
              <a:rPr lang="en-US" sz="2000" b="1" dirty="0">
                <a:solidFill>
                  <a:schemeClr val="tx1">
                    <a:lumMod val="90000"/>
                    <a:lumOff val="10000"/>
                  </a:schemeClr>
                </a:solidFill>
                <a:ea typeface="Segoe UI" pitchFamily="34" charset="0"/>
                <a:cs typeface="Segoe UI" pitchFamily="34" charset="0"/>
              </a:rPr>
              <a:t>Agility, Scalability, and Flexibility</a:t>
            </a:r>
          </a:p>
          <a:p>
            <a:pPr marL="800083" lvl="1" indent="-342900" defTabSz="932472" fontAlgn="base">
              <a:spcBef>
                <a:spcPct val="0"/>
              </a:spcBef>
              <a:spcAft>
                <a:spcPct val="0"/>
              </a:spcAft>
              <a:buFont typeface="Wingdings" pitchFamily="2" charset="2"/>
              <a:buChar char="ü"/>
            </a:pPr>
            <a:endParaRPr lang="en-US" sz="2000" b="1" dirty="0">
              <a:solidFill>
                <a:schemeClr val="tx1">
                  <a:lumMod val="90000"/>
                  <a:lumOff val="10000"/>
                </a:schemeClr>
              </a:solidFill>
              <a:ea typeface="Segoe UI" pitchFamily="34" charset="0"/>
              <a:cs typeface="Segoe UI" pitchFamily="34" charset="0"/>
            </a:endParaRPr>
          </a:p>
          <a:p>
            <a:pPr marL="800083" lvl="1" indent="-342900" defTabSz="932472" fontAlgn="base">
              <a:spcBef>
                <a:spcPct val="0"/>
              </a:spcBef>
              <a:spcAft>
                <a:spcPct val="0"/>
              </a:spcAft>
              <a:buFont typeface="Wingdings" pitchFamily="2" charset="2"/>
              <a:buChar char="ü"/>
            </a:pPr>
            <a:r>
              <a:rPr lang="en-US" sz="2000" b="1" dirty="0">
                <a:solidFill>
                  <a:schemeClr val="tx1">
                    <a:lumMod val="90000"/>
                    <a:lumOff val="10000"/>
                  </a:schemeClr>
                </a:solidFill>
                <a:ea typeface="Segoe UI" pitchFamily="34" charset="0"/>
                <a:cs typeface="Segoe UI" pitchFamily="34" charset="0"/>
              </a:rPr>
              <a:t>Global Presence and Reach</a:t>
            </a:r>
          </a:p>
          <a:p>
            <a:pPr marL="800083" lvl="1" indent="-342900" defTabSz="932472" fontAlgn="base">
              <a:spcBef>
                <a:spcPct val="0"/>
              </a:spcBef>
              <a:spcAft>
                <a:spcPct val="0"/>
              </a:spcAft>
              <a:buFont typeface="Wingdings" pitchFamily="2" charset="2"/>
              <a:buChar char="ü"/>
            </a:pPr>
            <a:endParaRPr lang="en-US" sz="2000" b="1" dirty="0">
              <a:solidFill>
                <a:schemeClr val="tx1">
                  <a:lumMod val="90000"/>
                  <a:lumOff val="10000"/>
                </a:schemeClr>
              </a:solidFill>
              <a:ea typeface="Segoe UI" pitchFamily="34" charset="0"/>
              <a:cs typeface="Segoe UI" pitchFamily="34" charset="0"/>
            </a:endParaRPr>
          </a:p>
          <a:p>
            <a:pPr marL="800083" lvl="1" indent="-342900" defTabSz="932472" fontAlgn="base">
              <a:spcBef>
                <a:spcPct val="0"/>
              </a:spcBef>
              <a:spcAft>
                <a:spcPct val="0"/>
              </a:spcAft>
              <a:buFont typeface="Wingdings" pitchFamily="2" charset="2"/>
              <a:buChar char="ü"/>
            </a:pPr>
            <a:r>
              <a:rPr lang="en-US" sz="2000" b="1" dirty="0">
                <a:solidFill>
                  <a:schemeClr val="tx1">
                    <a:lumMod val="90000"/>
                    <a:lumOff val="10000"/>
                  </a:schemeClr>
                </a:solidFill>
                <a:ea typeface="Segoe UI" pitchFamily="34" charset="0"/>
                <a:cs typeface="Segoe UI" pitchFamily="34" charset="0"/>
              </a:rPr>
              <a:t>Disaster Recovery</a:t>
            </a:r>
          </a:p>
          <a:p>
            <a:pPr marL="800083" lvl="1" indent="-342900" defTabSz="932472" fontAlgn="base">
              <a:spcBef>
                <a:spcPct val="0"/>
              </a:spcBef>
              <a:spcAft>
                <a:spcPct val="0"/>
              </a:spcAft>
              <a:buFont typeface="Wingdings" pitchFamily="2" charset="2"/>
              <a:buChar char="ü"/>
            </a:pPr>
            <a:endParaRPr lang="en-US" sz="2000" b="1" dirty="0">
              <a:solidFill>
                <a:schemeClr val="tx1">
                  <a:lumMod val="90000"/>
                  <a:lumOff val="10000"/>
                </a:schemeClr>
              </a:solidFill>
              <a:ea typeface="Segoe UI" pitchFamily="34" charset="0"/>
              <a:cs typeface="Segoe UI" pitchFamily="34" charset="0"/>
            </a:endParaRPr>
          </a:p>
          <a:p>
            <a:pPr marL="800083" lvl="1" indent="-342900" defTabSz="932472" fontAlgn="base">
              <a:spcBef>
                <a:spcPct val="0"/>
              </a:spcBef>
              <a:spcAft>
                <a:spcPct val="0"/>
              </a:spcAft>
              <a:buFont typeface="Wingdings" pitchFamily="2" charset="2"/>
              <a:buChar char="ü"/>
            </a:pPr>
            <a:r>
              <a:rPr lang="en-US" sz="2000" b="1" dirty="0">
                <a:solidFill>
                  <a:schemeClr val="tx1">
                    <a:lumMod val="90000"/>
                    <a:lumOff val="10000"/>
                  </a:schemeClr>
                </a:solidFill>
                <a:ea typeface="Segoe UI" pitchFamily="34" charset="0"/>
                <a:cs typeface="Segoe UI" pitchFamily="34" charset="0"/>
              </a:rPr>
              <a:t>Integrated Development Environment</a:t>
            </a:r>
          </a:p>
          <a:p>
            <a:pPr marL="800083" lvl="1" indent="-342900" defTabSz="932472" fontAlgn="base">
              <a:spcBef>
                <a:spcPct val="0"/>
              </a:spcBef>
              <a:spcAft>
                <a:spcPct val="0"/>
              </a:spcAft>
              <a:buFont typeface="Wingdings" pitchFamily="2" charset="2"/>
              <a:buChar char="ü"/>
            </a:pPr>
            <a:endParaRPr lang="en-US" sz="2000" b="1" dirty="0">
              <a:solidFill>
                <a:schemeClr val="tx1">
                  <a:lumMod val="90000"/>
                  <a:lumOff val="10000"/>
                </a:schemeClr>
              </a:solidFill>
              <a:ea typeface="Segoe UI" pitchFamily="34" charset="0"/>
              <a:cs typeface="Segoe UI" pitchFamily="34" charset="0"/>
            </a:endParaRPr>
          </a:p>
          <a:p>
            <a:pPr marL="800083" lvl="1" indent="-342900" defTabSz="932472" fontAlgn="base">
              <a:spcBef>
                <a:spcPct val="0"/>
              </a:spcBef>
              <a:spcAft>
                <a:spcPct val="0"/>
              </a:spcAft>
              <a:buFont typeface="Wingdings" pitchFamily="2" charset="2"/>
              <a:buChar char="ü"/>
            </a:pPr>
            <a:r>
              <a:rPr lang="en-US" sz="2000" b="1" dirty="0">
                <a:solidFill>
                  <a:schemeClr val="tx1">
                    <a:lumMod val="90000"/>
                    <a:lumOff val="10000"/>
                  </a:schemeClr>
                </a:solidFill>
                <a:ea typeface="Segoe UI" pitchFamily="34" charset="0"/>
                <a:cs typeface="Segoe UI" pitchFamily="34" charset="0"/>
              </a:rPr>
              <a:t>Security</a:t>
            </a:r>
          </a:p>
          <a:p>
            <a:pPr marL="800083" lvl="1" indent="-342900" defTabSz="932472" fontAlgn="base">
              <a:spcBef>
                <a:spcPct val="0"/>
              </a:spcBef>
              <a:spcAft>
                <a:spcPct val="0"/>
              </a:spcAft>
              <a:buFont typeface="Wingdings" pitchFamily="2" charset="2"/>
              <a:buChar char="ü"/>
            </a:pPr>
            <a:endParaRPr lang="en-US" sz="2000" b="1" dirty="0">
              <a:solidFill>
                <a:schemeClr val="tx1">
                  <a:lumMod val="90000"/>
                  <a:lumOff val="10000"/>
                </a:schemeClr>
              </a:solidFill>
              <a:ea typeface="Segoe UI" pitchFamily="34" charset="0"/>
              <a:cs typeface="Segoe UI" pitchFamily="34" charset="0"/>
            </a:endParaRPr>
          </a:p>
          <a:p>
            <a:pPr marL="800083" lvl="1" indent="-342900" defTabSz="932472" fontAlgn="base">
              <a:spcBef>
                <a:spcPct val="0"/>
              </a:spcBef>
              <a:spcAft>
                <a:spcPct val="0"/>
              </a:spcAft>
              <a:buFont typeface="Wingdings" pitchFamily="2" charset="2"/>
              <a:buChar char="ü"/>
            </a:pPr>
            <a:r>
              <a:rPr lang="en-US" sz="2000" b="1" dirty="0">
                <a:solidFill>
                  <a:schemeClr val="tx1">
                    <a:lumMod val="90000"/>
                    <a:lumOff val="10000"/>
                  </a:schemeClr>
                </a:solidFill>
                <a:ea typeface="Segoe UI" pitchFamily="34" charset="0"/>
                <a:cs typeface="Segoe UI" pitchFamily="34" charset="0"/>
              </a:rPr>
              <a:t>Regulatory Compliance</a:t>
            </a:r>
          </a:p>
        </p:txBody>
      </p:sp>
      <p:pic>
        <p:nvPicPr>
          <p:cNvPr id="2" name="Picture 1">
            <a:extLst>
              <a:ext uri="{FF2B5EF4-FFF2-40B4-BE49-F238E27FC236}">
                <a16:creationId xmlns:a16="http://schemas.microsoft.com/office/drawing/2014/main" id="{3EB42A8B-4892-BF4A-A809-676D0B84C553}"/>
              </a:ext>
            </a:extLst>
          </p:cNvPr>
          <p:cNvPicPr>
            <a:picLocks noChangeAspect="1"/>
          </p:cNvPicPr>
          <p:nvPr/>
        </p:nvPicPr>
        <p:blipFill>
          <a:blip r:embed="rId3"/>
          <a:stretch>
            <a:fillRect/>
          </a:stretch>
        </p:blipFill>
        <p:spPr>
          <a:xfrm>
            <a:off x="0" y="1410346"/>
            <a:ext cx="8036921" cy="4203826"/>
          </a:xfrm>
          <a:prstGeom prst="rect">
            <a:avLst/>
          </a:prstGeom>
        </p:spPr>
      </p:pic>
    </p:spTree>
    <p:extLst>
      <p:ext uri="{BB962C8B-B14F-4D97-AF65-F5344CB8AC3E}">
        <p14:creationId xmlns:p14="http://schemas.microsoft.com/office/powerpoint/2010/main" val="4264871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Placeholder 27">
            <a:extLst>
              <a:ext uri="{FF2B5EF4-FFF2-40B4-BE49-F238E27FC236}">
                <a16:creationId xmlns:a16="http://schemas.microsoft.com/office/drawing/2014/main" id="{CF282E68-E5CB-4727-8400-CD0DD70A3556}"/>
              </a:ext>
            </a:extLst>
          </p:cNvPr>
          <p:cNvPicPr>
            <a:picLocks noGrp="1" noChangeAspect="1"/>
          </p:cNvPicPr>
          <p:nvPr>
            <p:ph type="pic" sz="quarter" idx="14"/>
          </p:nvPr>
        </p:nvPicPr>
        <p:blipFill>
          <a:blip r:embed="rId3"/>
          <a:srcRect t="3216" b="3216"/>
          <a:stretch>
            <a:fillRect/>
          </a:stretch>
        </p:blipFill>
        <p:spPr>
          <a:xfrm>
            <a:off x="455613" y="2159000"/>
            <a:ext cx="3619500" cy="2540000"/>
          </a:xfrm>
        </p:spPr>
      </p:pic>
      <p:pic>
        <p:nvPicPr>
          <p:cNvPr id="30" name="Picture Placeholder 29" descr="A close up of a logo&#10;&#10;Description automatically generated">
            <a:extLst>
              <a:ext uri="{FF2B5EF4-FFF2-40B4-BE49-F238E27FC236}">
                <a16:creationId xmlns:a16="http://schemas.microsoft.com/office/drawing/2014/main" id="{4E29F28D-90CF-4DC8-884C-23423413FEF3}"/>
              </a:ext>
            </a:extLst>
          </p:cNvPr>
          <p:cNvPicPr>
            <a:picLocks noGrp="1" noChangeAspect="1"/>
          </p:cNvPicPr>
          <p:nvPr>
            <p:ph type="pic" sz="quarter" idx="15"/>
          </p:nvPr>
        </p:nvPicPr>
        <p:blipFill>
          <a:blip r:embed="rId4"/>
          <a:srcRect l="14598" r="14598"/>
          <a:stretch>
            <a:fillRect/>
          </a:stretch>
        </p:blipFill>
        <p:spPr>
          <a:xfrm>
            <a:off x="4292256" y="2158769"/>
            <a:ext cx="3607487" cy="2540231"/>
          </a:xfrm>
        </p:spPr>
      </p:pic>
      <p:pic>
        <p:nvPicPr>
          <p:cNvPr id="36" name="Picture Placeholder 35" descr="A close up of a logo&#10;&#10;Description automatically generated">
            <a:extLst>
              <a:ext uri="{FF2B5EF4-FFF2-40B4-BE49-F238E27FC236}">
                <a16:creationId xmlns:a16="http://schemas.microsoft.com/office/drawing/2014/main" id="{2416D08E-C0BF-400D-AF90-B76F710F18F4}"/>
              </a:ext>
            </a:extLst>
          </p:cNvPr>
          <p:cNvPicPr>
            <a:picLocks noGrp="1" noChangeAspect="1"/>
          </p:cNvPicPr>
          <p:nvPr>
            <p:ph type="pic" sz="quarter" idx="16"/>
          </p:nvPr>
        </p:nvPicPr>
        <p:blipFill>
          <a:blip r:embed="rId5"/>
          <a:srcRect t="12733" b="12733"/>
          <a:stretch>
            <a:fillRect/>
          </a:stretch>
        </p:blipFill>
        <p:spPr/>
      </p:pic>
      <p:sp>
        <p:nvSpPr>
          <p:cNvPr id="2" name="Title 1">
            <a:extLst>
              <a:ext uri="{FF2B5EF4-FFF2-40B4-BE49-F238E27FC236}">
                <a16:creationId xmlns:a16="http://schemas.microsoft.com/office/drawing/2014/main" id="{208247EF-72AA-41E8-AD1C-3CAF72D82271}"/>
              </a:ext>
            </a:extLst>
          </p:cNvPr>
          <p:cNvSpPr>
            <a:spLocks noGrp="1"/>
          </p:cNvSpPr>
          <p:nvPr>
            <p:ph type="title"/>
          </p:nvPr>
        </p:nvSpPr>
        <p:spPr/>
        <p:txBody>
          <a:bodyPr/>
          <a:lstStyle/>
          <a:p>
            <a:r>
              <a:rPr lang="en-GB" dirty="0"/>
              <a:t>3 reasons to migrate your applications to Azure</a:t>
            </a:r>
          </a:p>
        </p:txBody>
      </p:sp>
      <p:sp>
        <p:nvSpPr>
          <p:cNvPr id="19" name="Text Placeholder 18">
            <a:extLst>
              <a:ext uri="{FF2B5EF4-FFF2-40B4-BE49-F238E27FC236}">
                <a16:creationId xmlns:a16="http://schemas.microsoft.com/office/drawing/2014/main" id="{A813652D-15F0-441C-B902-7E0A96525345}"/>
              </a:ext>
            </a:extLst>
          </p:cNvPr>
          <p:cNvSpPr>
            <a:spLocks noGrp="1"/>
          </p:cNvSpPr>
          <p:nvPr>
            <p:ph type="body" sz="quarter" idx="11"/>
          </p:nvPr>
        </p:nvSpPr>
        <p:spPr>
          <a:xfrm>
            <a:off x="455995" y="4927922"/>
            <a:ext cx="3618381" cy="266035"/>
          </a:xfrm>
        </p:spPr>
        <p:txBody>
          <a:bodyPr/>
          <a:lstStyle/>
          <a:p>
            <a:pPr algn="ctr"/>
            <a:r>
              <a:rPr lang="en-GB" sz="3200" dirty="0"/>
              <a:t>Innovation</a:t>
            </a:r>
          </a:p>
        </p:txBody>
      </p:sp>
      <p:sp>
        <p:nvSpPr>
          <p:cNvPr id="20" name="Text Placeholder 19">
            <a:extLst>
              <a:ext uri="{FF2B5EF4-FFF2-40B4-BE49-F238E27FC236}">
                <a16:creationId xmlns:a16="http://schemas.microsoft.com/office/drawing/2014/main" id="{E939F5FD-03CE-4C88-A219-8A92015DEF16}"/>
              </a:ext>
            </a:extLst>
          </p:cNvPr>
          <p:cNvSpPr>
            <a:spLocks noGrp="1"/>
          </p:cNvSpPr>
          <p:nvPr>
            <p:ph type="body" sz="quarter" idx="12"/>
          </p:nvPr>
        </p:nvSpPr>
        <p:spPr>
          <a:xfrm>
            <a:off x="4300039" y="4927922"/>
            <a:ext cx="3618381" cy="266035"/>
          </a:xfrm>
        </p:spPr>
        <p:txBody>
          <a:bodyPr/>
          <a:lstStyle/>
          <a:p>
            <a:pPr algn="ctr"/>
            <a:r>
              <a:rPr lang="en-GB" sz="3200" dirty="0"/>
              <a:t>Save money</a:t>
            </a:r>
          </a:p>
        </p:txBody>
      </p:sp>
      <p:sp>
        <p:nvSpPr>
          <p:cNvPr id="21" name="Text Placeholder 20">
            <a:extLst>
              <a:ext uri="{FF2B5EF4-FFF2-40B4-BE49-F238E27FC236}">
                <a16:creationId xmlns:a16="http://schemas.microsoft.com/office/drawing/2014/main" id="{2B8CF576-5F04-4712-97DD-68E9CC15505F}"/>
              </a:ext>
            </a:extLst>
          </p:cNvPr>
          <p:cNvSpPr>
            <a:spLocks noGrp="1"/>
          </p:cNvSpPr>
          <p:nvPr>
            <p:ph type="body" sz="quarter" idx="13"/>
          </p:nvPr>
        </p:nvSpPr>
        <p:spPr>
          <a:xfrm>
            <a:off x="8144083" y="4927922"/>
            <a:ext cx="3618381" cy="612284"/>
          </a:xfrm>
        </p:spPr>
        <p:txBody>
          <a:bodyPr/>
          <a:lstStyle/>
          <a:p>
            <a:pPr algn="ctr"/>
            <a:r>
              <a:rPr lang="en-GB" sz="3200" dirty="0"/>
              <a:t>Security and</a:t>
            </a:r>
          </a:p>
          <a:p>
            <a:pPr algn="ctr"/>
            <a:r>
              <a:rPr lang="en-GB" sz="3200" dirty="0"/>
              <a:t> compliance</a:t>
            </a:r>
          </a:p>
        </p:txBody>
      </p:sp>
    </p:spTree>
    <p:extLst>
      <p:ext uri="{BB962C8B-B14F-4D97-AF65-F5344CB8AC3E}">
        <p14:creationId xmlns:p14="http://schemas.microsoft.com/office/powerpoint/2010/main" val="224882905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
                                            <p:txEl>
                                              <p:pRg st="0" end="0"/>
                                            </p:txEl>
                                          </p:spTgt>
                                        </p:tgtEl>
                                        <p:attrNameLst>
                                          <p:attrName>style.visibility</p:attrName>
                                        </p:attrNameLst>
                                      </p:cBhvr>
                                      <p:to>
                                        <p:strVal val="visible"/>
                                      </p:to>
                                    </p:set>
                                    <p:animEffect transition="in" filter="fade">
                                      <p:cBhvr>
                                        <p:cTn id="10" dur="500"/>
                                        <p:tgtEl>
                                          <p:spTgt spid="19">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fade">
                                      <p:cBhvr>
                                        <p:cTn id="15" dur="500"/>
                                        <p:tgtEl>
                                          <p:spTgt spid="3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0">
                                            <p:txEl>
                                              <p:pRg st="0" end="0"/>
                                            </p:txEl>
                                          </p:spTgt>
                                        </p:tgtEl>
                                        <p:attrNameLst>
                                          <p:attrName>style.visibility</p:attrName>
                                        </p:attrNameLst>
                                      </p:cBhvr>
                                      <p:to>
                                        <p:strVal val="visible"/>
                                      </p:to>
                                    </p:set>
                                    <p:animEffect transition="in" filter="fade">
                                      <p:cBhvr>
                                        <p:cTn id="18" dur="500"/>
                                        <p:tgtEl>
                                          <p:spTgt spid="20">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6"/>
                                        </p:tgtEl>
                                        <p:attrNameLst>
                                          <p:attrName>style.visibility</p:attrName>
                                        </p:attrNameLst>
                                      </p:cBhvr>
                                      <p:to>
                                        <p:strVal val="visible"/>
                                      </p:to>
                                    </p:set>
                                    <p:animEffect transition="in" filter="fade">
                                      <p:cBhvr>
                                        <p:cTn id="23" dur="500"/>
                                        <p:tgtEl>
                                          <p:spTgt spid="36"/>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1">
                                            <p:txEl>
                                              <p:pRg st="0" end="0"/>
                                            </p:txEl>
                                          </p:spTgt>
                                        </p:tgtEl>
                                        <p:attrNameLst>
                                          <p:attrName>style.visibility</p:attrName>
                                        </p:attrNameLst>
                                      </p:cBhvr>
                                      <p:to>
                                        <p:strVal val="visible"/>
                                      </p:to>
                                    </p:set>
                                    <p:animEffect transition="in" filter="fade">
                                      <p:cBhvr>
                                        <p:cTn id="26" dur="500"/>
                                        <p:tgtEl>
                                          <p:spTgt spid="21">
                                            <p:txEl>
                                              <p:pRg st="0" end="0"/>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1">
                                            <p:txEl>
                                              <p:pRg st="1" end="1"/>
                                            </p:txEl>
                                          </p:spTgt>
                                        </p:tgtEl>
                                        <p:attrNameLst>
                                          <p:attrName>style.visibility</p:attrName>
                                        </p:attrNameLst>
                                      </p:cBhvr>
                                      <p:to>
                                        <p:strVal val="visible"/>
                                      </p:to>
                                    </p:set>
                                    <p:animEffect transition="in" filter="fade">
                                      <p:cBhvr>
                                        <p:cTn id="29" dur="500"/>
                                        <p:tgtEl>
                                          <p:spTgt spid="21">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build="p"/>
      <p:bldP spid="20" grpId="0" build="p"/>
      <p:bldP spid="21"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45F54D1-5626-4242-87DF-4594984FA916}"/>
              </a:ext>
            </a:extLst>
          </p:cNvPr>
          <p:cNvSpPr txBox="1"/>
          <p:nvPr/>
        </p:nvSpPr>
        <p:spPr>
          <a:xfrm>
            <a:off x="1557670" y="1876647"/>
            <a:ext cx="8670851" cy="1107996"/>
          </a:xfrm>
          <a:prstGeom prst="rect">
            <a:avLst/>
          </a:prstGeom>
          <a:noFill/>
        </p:spPr>
        <p:txBody>
          <a:bodyPr wrap="square" lIns="0" tIns="0" rIns="0" bIns="0" rtlCol="0">
            <a:spAutoFit/>
          </a:bodyPr>
          <a:lstStyle/>
          <a:p>
            <a:pPr algn="l"/>
            <a:r>
              <a:rPr lang="en-US" sz="7200" dirty="0">
                <a:gradFill>
                  <a:gsLst>
                    <a:gs pos="2917">
                      <a:schemeClr val="tx1"/>
                    </a:gs>
                    <a:gs pos="30000">
                      <a:schemeClr val="tx1"/>
                    </a:gs>
                  </a:gsLst>
                  <a:lin ang="5400000" scaled="0"/>
                </a:gradFill>
              </a:rPr>
              <a:t>Thank You</a:t>
            </a:r>
          </a:p>
        </p:txBody>
      </p:sp>
    </p:spTree>
    <p:extLst>
      <p:ext uri="{BB962C8B-B14F-4D97-AF65-F5344CB8AC3E}">
        <p14:creationId xmlns:p14="http://schemas.microsoft.com/office/powerpoint/2010/main" val="2402828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Digital Transformation</a:t>
            </a:r>
          </a:p>
        </p:txBody>
      </p:sp>
      <p:sp>
        <p:nvSpPr>
          <p:cNvPr id="6" name="Text Placeholder 5"/>
          <p:cNvSpPr>
            <a:spLocks noGrp="1"/>
          </p:cNvSpPr>
          <p:nvPr>
            <p:ph type="body" sz="quarter" idx="10"/>
          </p:nvPr>
        </p:nvSpPr>
        <p:spPr>
          <a:xfrm>
            <a:off x="586390" y="1434370"/>
            <a:ext cx="11018520" cy="1292662"/>
          </a:xfrm>
        </p:spPr>
        <p:txBody>
          <a:bodyPr/>
          <a:lstStyle/>
          <a:p>
            <a:r>
              <a:rPr lang="en-GB" dirty="0"/>
              <a:t>Digital transformation marks a radical rethinking of how an organization uses technology, people and processes to radically change business performance.</a:t>
            </a:r>
          </a:p>
        </p:txBody>
      </p:sp>
      <p:pic>
        <p:nvPicPr>
          <p:cNvPr id="2" name="Picture 1">
            <a:extLst>
              <a:ext uri="{FF2B5EF4-FFF2-40B4-BE49-F238E27FC236}">
                <a16:creationId xmlns:a16="http://schemas.microsoft.com/office/drawing/2014/main" id="{9BB6454B-AF06-F646-BF74-7947DD22DDD2}"/>
              </a:ext>
            </a:extLst>
          </p:cNvPr>
          <p:cNvPicPr>
            <a:picLocks noChangeAspect="1"/>
          </p:cNvPicPr>
          <p:nvPr/>
        </p:nvPicPr>
        <p:blipFill>
          <a:blip r:embed="rId3"/>
          <a:stretch>
            <a:fillRect/>
          </a:stretch>
        </p:blipFill>
        <p:spPr>
          <a:xfrm>
            <a:off x="4418034" y="2727032"/>
            <a:ext cx="6920525" cy="3673768"/>
          </a:xfrm>
          <a:prstGeom prst="rect">
            <a:avLst/>
          </a:prstGeom>
        </p:spPr>
      </p:pic>
    </p:spTree>
    <p:extLst>
      <p:ext uri="{BB962C8B-B14F-4D97-AF65-F5344CB8AC3E}">
        <p14:creationId xmlns:p14="http://schemas.microsoft.com/office/powerpoint/2010/main" val="2569436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661B372-DA79-4BC0-86F4-2B34632EC668}"/>
              </a:ext>
            </a:extLst>
          </p:cNvPr>
          <p:cNvSpPr>
            <a:spLocks noGrp="1"/>
          </p:cNvSpPr>
          <p:nvPr>
            <p:ph type="title"/>
          </p:nvPr>
        </p:nvSpPr>
        <p:spPr/>
        <p:txBody>
          <a:bodyPr/>
          <a:lstStyle/>
          <a:p>
            <a:r>
              <a:rPr lang="en-GB" dirty="0"/>
              <a:t>Digital Transformation A Necessary Disruption</a:t>
            </a:r>
          </a:p>
        </p:txBody>
      </p:sp>
      <p:sp>
        <p:nvSpPr>
          <p:cNvPr id="3" name="Marcador de texto 2">
            <a:extLst>
              <a:ext uri="{FF2B5EF4-FFF2-40B4-BE49-F238E27FC236}">
                <a16:creationId xmlns:a16="http://schemas.microsoft.com/office/drawing/2014/main" id="{56665009-59F9-46EC-9576-FAFB448257C9}"/>
              </a:ext>
            </a:extLst>
          </p:cNvPr>
          <p:cNvSpPr>
            <a:spLocks noGrp="1"/>
          </p:cNvSpPr>
          <p:nvPr>
            <p:ph type="body" sz="quarter" idx="10"/>
          </p:nvPr>
        </p:nvSpPr>
        <p:spPr/>
        <p:txBody>
          <a:bodyPr/>
          <a:lstStyle/>
          <a:p>
            <a:r>
              <a:rPr lang="en-GB" dirty="0"/>
              <a:t>Contemplating the concept of digital transformation has become an agonizing feat for CIOs, many of whom view it as a catchphrase that has become confusing at best and meaningless at worst.</a:t>
            </a:r>
          </a:p>
          <a:p>
            <a:endParaRPr lang="en-GB" dirty="0"/>
          </a:p>
          <a:p>
            <a:r>
              <a:rPr lang="en-GB" dirty="0"/>
              <a:t>So mainstream, in fact, that 40 percent of all technology spending will go toward digital transformations, with enterprises spending in excess of $2 trillion by 2019, according to IDC. </a:t>
            </a:r>
          </a:p>
        </p:txBody>
      </p:sp>
    </p:spTree>
    <p:extLst>
      <p:ext uri="{BB962C8B-B14F-4D97-AF65-F5344CB8AC3E}">
        <p14:creationId xmlns:p14="http://schemas.microsoft.com/office/powerpoint/2010/main" val="1472104282"/>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20F57EA-3B89-4647-B74D-46EC5993900B}"/>
              </a:ext>
            </a:extLst>
          </p:cNvPr>
          <p:cNvSpPr>
            <a:spLocks noGrp="1"/>
          </p:cNvSpPr>
          <p:nvPr>
            <p:ph type="title"/>
          </p:nvPr>
        </p:nvSpPr>
        <p:spPr/>
        <p:txBody>
          <a:bodyPr/>
          <a:lstStyle/>
          <a:p>
            <a:r>
              <a:rPr lang="en-GB" dirty="0"/>
              <a:t>Digital Transformation Defined</a:t>
            </a:r>
          </a:p>
        </p:txBody>
      </p:sp>
      <p:sp>
        <p:nvSpPr>
          <p:cNvPr id="3" name="Marcador de texto 2">
            <a:extLst>
              <a:ext uri="{FF2B5EF4-FFF2-40B4-BE49-F238E27FC236}">
                <a16:creationId xmlns:a16="http://schemas.microsoft.com/office/drawing/2014/main" id="{2910380E-5C18-4FB1-A625-3A84A1CD7704}"/>
              </a:ext>
            </a:extLst>
          </p:cNvPr>
          <p:cNvSpPr>
            <a:spLocks noGrp="1"/>
          </p:cNvSpPr>
          <p:nvPr>
            <p:ph type="body" sz="quarter" idx="10"/>
          </p:nvPr>
        </p:nvSpPr>
        <p:spPr>
          <a:xfrm>
            <a:off x="586390" y="1434370"/>
            <a:ext cx="11018520" cy="3188565"/>
          </a:xfrm>
        </p:spPr>
        <p:txBody>
          <a:bodyPr/>
          <a:lstStyle/>
          <a:p>
            <a:r>
              <a:rPr lang="en-GB" dirty="0"/>
              <a:t>Digital transformation marks a radical rethinking of how an organization uses technology, people and processes to radically change business performance.</a:t>
            </a:r>
          </a:p>
          <a:p>
            <a:endParaRPr lang="en-GB" u="sng" dirty="0"/>
          </a:p>
          <a:p>
            <a:r>
              <a:rPr lang="en-GB" dirty="0"/>
              <a:t>Digital transformation, which should be led by the CEO, requires cross-departmental collaboration in pairing business-focused philosophies with rapid application development models.</a:t>
            </a:r>
          </a:p>
        </p:txBody>
      </p:sp>
    </p:spTree>
    <p:extLst>
      <p:ext uri="{BB962C8B-B14F-4D97-AF65-F5344CB8AC3E}">
        <p14:creationId xmlns:p14="http://schemas.microsoft.com/office/powerpoint/2010/main" val="1756088083"/>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Rectangle: Rounded Corners 53">
            <a:extLst>
              <a:ext uri="{FF2B5EF4-FFF2-40B4-BE49-F238E27FC236}">
                <a16:creationId xmlns:a16="http://schemas.microsoft.com/office/drawing/2014/main" id="{3BFF3902-4396-45B8-9709-79F730CA07CA}"/>
              </a:ext>
            </a:extLst>
          </p:cNvPr>
          <p:cNvSpPr/>
          <p:nvPr/>
        </p:nvSpPr>
        <p:spPr bwMode="auto">
          <a:xfrm>
            <a:off x="2883691" y="2128842"/>
            <a:ext cx="6966822" cy="3418041"/>
          </a:xfrm>
          <a:prstGeom prst="roundRect">
            <a:avLst>
              <a:gd name="adj" fmla="val 3125"/>
            </a:avLst>
          </a:prstGeom>
          <a:solidFill>
            <a:srgbClr val="0078D4">
              <a:alpha val="1000"/>
            </a:srgbClr>
          </a:solidFill>
          <a:ln w="12700">
            <a:solidFill>
              <a:srgbClr val="0078D4"/>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a:solidFill>
                <a:schemeClr val="tx1"/>
              </a:solidFill>
              <a:cs typeface="Segoe UI" pitchFamily="34" charset="0"/>
            </a:endParaRPr>
          </a:p>
        </p:txBody>
      </p:sp>
      <p:sp>
        <p:nvSpPr>
          <p:cNvPr id="18" name="Rectangle 17">
            <a:extLst>
              <a:ext uri="{FF2B5EF4-FFF2-40B4-BE49-F238E27FC236}">
                <a16:creationId xmlns:a16="http://schemas.microsoft.com/office/drawing/2014/main" id="{C390E724-BE5E-4DAF-AAF6-6D63389111E4}"/>
              </a:ext>
            </a:extLst>
          </p:cNvPr>
          <p:cNvSpPr/>
          <p:nvPr/>
        </p:nvSpPr>
        <p:spPr bwMode="auto">
          <a:xfrm>
            <a:off x="1262294" y="4914905"/>
            <a:ext cx="1485900" cy="885825"/>
          </a:xfrm>
          <a:prstGeom prst="rect">
            <a:avLst/>
          </a:prstGeom>
          <a:solidFill>
            <a:schemeClr val="bg1"/>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gradFill>
                  <a:gsLst>
                    <a:gs pos="0">
                      <a:schemeClr val="tx1"/>
                    </a:gs>
                    <a:gs pos="100000">
                      <a:schemeClr val="tx1"/>
                    </a:gs>
                  </a:gsLst>
                  <a:lin ang="5400000" scaled="1"/>
                </a:gradFill>
                <a:ea typeface="Segoe UI" pitchFamily="34" charset="0"/>
                <a:cs typeface="Segoe UI" pitchFamily="34" charset="0"/>
              </a:rPr>
              <a:t>Existing on-premises applications</a:t>
            </a:r>
          </a:p>
        </p:txBody>
      </p:sp>
      <p:grpSp>
        <p:nvGrpSpPr>
          <p:cNvPr id="27" name="Group 26">
            <a:extLst>
              <a:ext uri="{FF2B5EF4-FFF2-40B4-BE49-F238E27FC236}">
                <a16:creationId xmlns:a16="http://schemas.microsoft.com/office/drawing/2014/main" id="{E38329BC-22F0-4293-943F-8DD301F6C245}"/>
              </a:ext>
            </a:extLst>
          </p:cNvPr>
          <p:cNvGrpSpPr/>
          <p:nvPr/>
        </p:nvGrpSpPr>
        <p:grpSpPr>
          <a:xfrm>
            <a:off x="3003465" y="4357694"/>
            <a:ext cx="1485900" cy="1189191"/>
            <a:chOff x="3003465" y="4357694"/>
            <a:chExt cx="1485900" cy="1189191"/>
          </a:xfrm>
        </p:grpSpPr>
        <p:sp>
          <p:nvSpPr>
            <p:cNvPr id="46" name="Rectangle 45">
              <a:extLst>
                <a:ext uri="{FF2B5EF4-FFF2-40B4-BE49-F238E27FC236}">
                  <a16:creationId xmlns:a16="http://schemas.microsoft.com/office/drawing/2014/main" id="{306ADEFB-B9FB-4E68-89DD-68678FD1EA55}"/>
                </a:ext>
              </a:extLst>
            </p:cNvPr>
            <p:cNvSpPr/>
            <p:nvPr/>
          </p:nvSpPr>
          <p:spPr bwMode="auto">
            <a:xfrm>
              <a:off x="3003465" y="4357694"/>
              <a:ext cx="1485900" cy="885825"/>
            </a:xfrm>
            <a:prstGeom prst="rect">
              <a:avLst/>
            </a:prstGeom>
            <a:solidFill>
              <a:schemeClr val="bg1"/>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a:gradFill>
                    <a:gsLst>
                      <a:gs pos="0">
                        <a:schemeClr val="tx1"/>
                      </a:gs>
                      <a:gs pos="100000">
                        <a:schemeClr val="tx1"/>
                      </a:gs>
                    </a:gsLst>
                    <a:lin ang="5400000" scaled="1"/>
                  </a:gradFill>
                  <a:cs typeface="Segoe UI" pitchFamily="34" charset="0"/>
                </a:rPr>
                <a:t>VMs</a:t>
              </a:r>
            </a:p>
          </p:txBody>
        </p:sp>
        <p:sp>
          <p:nvSpPr>
            <p:cNvPr id="22" name="TextBox 21">
              <a:extLst>
                <a:ext uri="{FF2B5EF4-FFF2-40B4-BE49-F238E27FC236}">
                  <a16:creationId xmlns:a16="http://schemas.microsoft.com/office/drawing/2014/main" id="{227187D7-FDCC-46D9-8BF3-B796C64EED1A}"/>
                </a:ext>
              </a:extLst>
            </p:cNvPr>
            <p:cNvSpPr txBox="1"/>
            <p:nvPr/>
          </p:nvSpPr>
          <p:spPr>
            <a:xfrm>
              <a:off x="3089190" y="5300664"/>
              <a:ext cx="1314450" cy="246221"/>
            </a:xfrm>
            <a:prstGeom prst="rect">
              <a:avLst/>
            </a:prstGeom>
            <a:noFill/>
          </p:spPr>
          <p:txBody>
            <a:bodyPr wrap="square" lIns="0" tIns="0" rIns="0" bIns="0" rtlCol="0">
              <a:spAutoFit/>
            </a:bodyPr>
            <a:lstStyle/>
            <a:p>
              <a:pPr algn="ctr"/>
              <a:r>
                <a:rPr lang="en-US" sz="1600">
                  <a:gradFill>
                    <a:gsLst>
                      <a:gs pos="0">
                        <a:schemeClr val="tx1"/>
                      </a:gs>
                      <a:gs pos="100000">
                        <a:schemeClr val="tx1"/>
                      </a:gs>
                    </a:gsLst>
                    <a:lin ang="5400000" scaled="1"/>
                  </a:gradFill>
                  <a:latin typeface="Segoe UI Semibold" panose="020B0702040204020203" pitchFamily="34" charset="0"/>
                  <a:cs typeface="Segoe UI Semibold" panose="020B0702040204020203" pitchFamily="34" charset="0"/>
                </a:rPr>
                <a:t>Rehost</a:t>
              </a:r>
              <a:endParaRPr lang="en-US" sz="2000">
                <a:gradFill>
                  <a:gsLst>
                    <a:gs pos="0">
                      <a:schemeClr val="tx1"/>
                    </a:gs>
                    <a:gs pos="100000">
                      <a:schemeClr val="tx1"/>
                    </a:gs>
                  </a:gsLst>
                  <a:lin ang="5400000" scaled="1"/>
                </a:gradFill>
                <a:latin typeface="Segoe UI Semibold" panose="020B0702040204020203" pitchFamily="34" charset="0"/>
                <a:cs typeface="Segoe UI Semibold" panose="020B0702040204020203" pitchFamily="34" charset="0"/>
              </a:endParaRPr>
            </a:p>
          </p:txBody>
        </p:sp>
      </p:grpSp>
      <p:grpSp>
        <p:nvGrpSpPr>
          <p:cNvPr id="28" name="Group 27">
            <a:extLst>
              <a:ext uri="{FF2B5EF4-FFF2-40B4-BE49-F238E27FC236}">
                <a16:creationId xmlns:a16="http://schemas.microsoft.com/office/drawing/2014/main" id="{851577AF-ED94-48E2-8E56-445CC1C996D7}"/>
              </a:ext>
            </a:extLst>
          </p:cNvPr>
          <p:cNvGrpSpPr/>
          <p:nvPr/>
        </p:nvGrpSpPr>
        <p:grpSpPr>
          <a:xfrm>
            <a:off x="4744636" y="3800481"/>
            <a:ext cx="1485900" cy="1184428"/>
            <a:chOff x="4744636" y="3800481"/>
            <a:chExt cx="1485900" cy="1184428"/>
          </a:xfrm>
        </p:grpSpPr>
        <p:sp>
          <p:nvSpPr>
            <p:cNvPr id="47" name="Rectangle 46">
              <a:extLst>
                <a:ext uri="{FF2B5EF4-FFF2-40B4-BE49-F238E27FC236}">
                  <a16:creationId xmlns:a16="http://schemas.microsoft.com/office/drawing/2014/main" id="{4A23D987-1F50-410F-9026-1FEA2B9E0FEF}"/>
                </a:ext>
              </a:extLst>
            </p:cNvPr>
            <p:cNvSpPr/>
            <p:nvPr/>
          </p:nvSpPr>
          <p:spPr bwMode="auto">
            <a:xfrm>
              <a:off x="4744636" y="3800481"/>
              <a:ext cx="1485900" cy="885825"/>
            </a:xfrm>
            <a:prstGeom prst="rect">
              <a:avLst/>
            </a:prstGeom>
            <a:solidFill>
              <a:schemeClr val="bg1"/>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a:gradFill>
                    <a:gsLst>
                      <a:gs pos="0">
                        <a:schemeClr val="tx1"/>
                      </a:gs>
                      <a:gs pos="100000">
                        <a:schemeClr val="tx1"/>
                      </a:gs>
                    </a:gsLst>
                    <a:lin ang="5400000" scaled="1"/>
                  </a:gradFill>
                  <a:cs typeface="Segoe UI" pitchFamily="34" charset="0"/>
                </a:rPr>
                <a:t>Containers</a:t>
              </a:r>
            </a:p>
          </p:txBody>
        </p:sp>
        <p:sp>
          <p:nvSpPr>
            <p:cNvPr id="56" name="TextBox 55">
              <a:extLst>
                <a:ext uri="{FF2B5EF4-FFF2-40B4-BE49-F238E27FC236}">
                  <a16:creationId xmlns:a16="http://schemas.microsoft.com/office/drawing/2014/main" id="{86991514-CDC8-4157-A886-94873B6AF3CE}"/>
                </a:ext>
              </a:extLst>
            </p:cNvPr>
            <p:cNvSpPr txBox="1"/>
            <p:nvPr/>
          </p:nvSpPr>
          <p:spPr>
            <a:xfrm>
              <a:off x="4827505" y="4738688"/>
              <a:ext cx="1314450" cy="246221"/>
            </a:xfrm>
            <a:prstGeom prst="rect">
              <a:avLst/>
            </a:prstGeom>
            <a:noFill/>
          </p:spPr>
          <p:txBody>
            <a:bodyPr wrap="square" lIns="0" tIns="0" rIns="0" bIns="0" rtlCol="0">
              <a:spAutoFit/>
            </a:bodyPr>
            <a:lstStyle/>
            <a:p>
              <a:pPr algn="ctr"/>
              <a:r>
                <a:rPr lang="en-US" sz="1600">
                  <a:gradFill>
                    <a:gsLst>
                      <a:gs pos="0">
                        <a:schemeClr val="tx1"/>
                      </a:gs>
                      <a:gs pos="100000">
                        <a:schemeClr val="tx1"/>
                      </a:gs>
                    </a:gsLst>
                    <a:lin ang="5400000" scaled="1"/>
                  </a:gradFill>
                  <a:latin typeface="Segoe UI Semibold" panose="020B0702040204020203" pitchFamily="34" charset="0"/>
                  <a:cs typeface="Segoe UI Semibold" panose="020B0702040204020203" pitchFamily="34" charset="0"/>
                </a:rPr>
                <a:t>Refactor</a:t>
              </a:r>
              <a:endParaRPr lang="en-US" sz="2000">
                <a:gradFill>
                  <a:gsLst>
                    <a:gs pos="0">
                      <a:schemeClr val="tx1"/>
                    </a:gs>
                    <a:gs pos="100000">
                      <a:schemeClr val="tx1"/>
                    </a:gs>
                  </a:gsLst>
                  <a:lin ang="5400000" scaled="1"/>
                </a:gradFill>
                <a:latin typeface="Segoe UI Semibold" panose="020B0702040204020203" pitchFamily="34" charset="0"/>
                <a:cs typeface="Segoe UI Semibold" panose="020B0702040204020203" pitchFamily="34" charset="0"/>
              </a:endParaRPr>
            </a:p>
          </p:txBody>
        </p:sp>
      </p:grpSp>
      <p:grpSp>
        <p:nvGrpSpPr>
          <p:cNvPr id="29" name="Group 28">
            <a:extLst>
              <a:ext uri="{FF2B5EF4-FFF2-40B4-BE49-F238E27FC236}">
                <a16:creationId xmlns:a16="http://schemas.microsoft.com/office/drawing/2014/main" id="{624B8445-54FF-4FEC-AAD5-1BED6CAB0FD4}"/>
              </a:ext>
            </a:extLst>
          </p:cNvPr>
          <p:cNvGrpSpPr/>
          <p:nvPr/>
        </p:nvGrpSpPr>
        <p:grpSpPr>
          <a:xfrm>
            <a:off x="6485807" y="3243268"/>
            <a:ext cx="1485900" cy="1193953"/>
            <a:chOff x="6485807" y="3243268"/>
            <a:chExt cx="1485900" cy="1193953"/>
          </a:xfrm>
        </p:grpSpPr>
        <p:sp>
          <p:nvSpPr>
            <p:cNvPr id="48" name="Rectangle 47">
              <a:extLst>
                <a:ext uri="{FF2B5EF4-FFF2-40B4-BE49-F238E27FC236}">
                  <a16:creationId xmlns:a16="http://schemas.microsoft.com/office/drawing/2014/main" id="{61E58205-4EA2-4A4B-9446-A05B7A65C1DE}"/>
                </a:ext>
              </a:extLst>
            </p:cNvPr>
            <p:cNvSpPr/>
            <p:nvPr/>
          </p:nvSpPr>
          <p:spPr bwMode="auto">
            <a:xfrm>
              <a:off x="6485807" y="3243268"/>
              <a:ext cx="1485900" cy="885825"/>
            </a:xfrm>
            <a:prstGeom prst="rect">
              <a:avLst/>
            </a:prstGeom>
            <a:solidFill>
              <a:schemeClr val="bg1"/>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a:gradFill>
                    <a:gsLst>
                      <a:gs pos="0">
                        <a:schemeClr val="tx1"/>
                      </a:gs>
                      <a:gs pos="100000">
                        <a:schemeClr val="tx1"/>
                      </a:gs>
                    </a:gsLst>
                    <a:lin ang="5400000" scaled="1"/>
                  </a:gradFill>
                  <a:cs typeface="Segoe UI" pitchFamily="34" charset="0"/>
                </a:rPr>
                <a:t>Microservices</a:t>
              </a:r>
            </a:p>
          </p:txBody>
        </p:sp>
        <p:sp>
          <p:nvSpPr>
            <p:cNvPr id="57" name="TextBox 56">
              <a:extLst>
                <a:ext uri="{FF2B5EF4-FFF2-40B4-BE49-F238E27FC236}">
                  <a16:creationId xmlns:a16="http://schemas.microsoft.com/office/drawing/2014/main" id="{D20D07B9-A79B-461A-8FE3-3BFA47C9D480}"/>
                </a:ext>
              </a:extLst>
            </p:cNvPr>
            <p:cNvSpPr txBox="1"/>
            <p:nvPr/>
          </p:nvSpPr>
          <p:spPr>
            <a:xfrm>
              <a:off x="6565815" y="4191000"/>
              <a:ext cx="1314450" cy="246221"/>
            </a:xfrm>
            <a:prstGeom prst="rect">
              <a:avLst/>
            </a:prstGeom>
            <a:noFill/>
          </p:spPr>
          <p:txBody>
            <a:bodyPr wrap="square" lIns="0" tIns="0" rIns="0" bIns="0" rtlCol="0">
              <a:spAutoFit/>
            </a:bodyPr>
            <a:lstStyle/>
            <a:p>
              <a:pPr algn="ctr"/>
              <a:r>
                <a:rPr lang="en-US" sz="1600">
                  <a:gradFill>
                    <a:gsLst>
                      <a:gs pos="0">
                        <a:schemeClr val="tx1"/>
                      </a:gs>
                      <a:gs pos="100000">
                        <a:schemeClr val="tx1"/>
                      </a:gs>
                    </a:gsLst>
                    <a:lin ang="5400000" scaled="1"/>
                  </a:gradFill>
                  <a:latin typeface="Segoe UI Semibold" panose="020B0702040204020203" pitchFamily="34" charset="0"/>
                  <a:cs typeface="Segoe UI Semibold" panose="020B0702040204020203" pitchFamily="34" charset="0"/>
                </a:rPr>
                <a:t>Rearchitect</a:t>
              </a:r>
              <a:endParaRPr lang="en-US" sz="2000">
                <a:gradFill>
                  <a:gsLst>
                    <a:gs pos="0">
                      <a:schemeClr val="tx1"/>
                    </a:gs>
                    <a:gs pos="100000">
                      <a:schemeClr val="tx1"/>
                    </a:gs>
                  </a:gsLst>
                  <a:lin ang="5400000" scaled="1"/>
                </a:gradFill>
                <a:latin typeface="Segoe UI Semibold" panose="020B0702040204020203" pitchFamily="34" charset="0"/>
                <a:cs typeface="Segoe UI Semibold" panose="020B0702040204020203" pitchFamily="34" charset="0"/>
              </a:endParaRPr>
            </a:p>
          </p:txBody>
        </p:sp>
      </p:grpSp>
      <p:grpSp>
        <p:nvGrpSpPr>
          <p:cNvPr id="30" name="Group 29">
            <a:extLst>
              <a:ext uri="{FF2B5EF4-FFF2-40B4-BE49-F238E27FC236}">
                <a16:creationId xmlns:a16="http://schemas.microsoft.com/office/drawing/2014/main" id="{CF2BF397-E9E4-4E24-911F-C2A149D7A2BE}"/>
              </a:ext>
            </a:extLst>
          </p:cNvPr>
          <p:cNvGrpSpPr/>
          <p:nvPr/>
        </p:nvGrpSpPr>
        <p:grpSpPr>
          <a:xfrm>
            <a:off x="8226978" y="2686055"/>
            <a:ext cx="1485900" cy="1435414"/>
            <a:chOff x="8226978" y="2686055"/>
            <a:chExt cx="1485900" cy="1435414"/>
          </a:xfrm>
        </p:grpSpPr>
        <p:sp>
          <p:nvSpPr>
            <p:cNvPr id="49" name="Rectangle 48">
              <a:extLst>
                <a:ext uri="{FF2B5EF4-FFF2-40B4-BE49-F238E27FC236}">
                  <a16:creationId xmlns:a16="http://schemas.microsoft.com/office/drawing/2014/main" id="{230AD523-6967-478B-A349-6C1A63DA211F}"/>
                </a:ext>
              </a:extLst>
            </p:cNvPr>
            <p:cNvSpPr/>
            <p:nvPr/>
          </p:nvSpPr>
          <p:spPr bwMode="auto">
            <a:xfrm>
              <a:off x="8226978" y="2686055"/>
              <a:ext cx="1485900" cy="885825"/>
            </a:xfrm>
            <a:prstGeom prst="rect">
              <a:avLst/>
            </a:prstGeom>
            <a:solidFill>
              <a:schemeClr val="bg1"/>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a:gradFill>
                    <a:gsLst>
                      <a:gs pos="0">
                        <a:schemeClr val="tx1"/>
                      </a:gs>
                      <a:gs pos="100000">
                        <a:schemeClr val="tx1"/>
                      </a:gs>
                    </a:gsLst>
                    <a:lin ang="5400000" scaled="1"/>
                  </a:gradFill>
                  <a:cs typeface="Segoe UI" pitchFamily="34" charset="0"/>
                </a:rPr>
                <a:t>Serverless</a:t>
              </a:r>
            </a:p>
          </p:txBody>
        </p:sp>
        <p:sp>
          <p:nvSpPr>
            <p:cNvPr id="58" name="TextBox 57">
              <a:extLst>
                <a:ext uri="{FF2B5EF4-FFF2-40B4-BE49-F238E27FC236}">
                  <a16:creationId xmlns:a16="http://schemas.microsoft.com/office/drawing/2014/main" id="{3B65C29E-D55A-47ED-9458-7EB2571DF4DB}"/>
                </a:ext>
              </a:extLst>
            </p:cNvPr>
            <p:cNvSpPr txBox="1"/>
            <p:nvPr/>
          </p:nvSpPr>
          <p:spPr>
            <a:xfrm>
              <a:off x="8304126" y="3629026"/>
              <a:ext cx="1314450" cy="492443"/>
            </a:xfrm>
            <a:prstGeom prst="rect">
              <a:avLst/>
            </a:prstGeom>
            <a:noFill/>
          </p:spPr>
          <p:txBody>
            <a:bodyPr wrap="square" lIns="0" tIns="0" rIns="0" bIns="0" rtlCol="0">
              <a:spAutoFit/>
            </a:bodyPr>
            <a:lstStyle/>
            <a:p>
              <a:pPr algn="ctr"/>
              <a:r>
                <a:rPr lang="en-US" sz="1600">
                  <a:gradFill>
                    <a:gsLst>
                      <a:gs pos="0">
                        <a:schemeClr val="tx1"/>
                      </a:gs>
                      <a:gs pos="100000">
                        <a:schemeClr val="tx1"/>
                      </a:gs>
                    </a:gsLst>
                    <a:lin ang="5400000" scaled="1"/>
                  </a:gradFill>
                  <a:latin typeface="Segoe UI Semibold" panose="020B0702040204020203" pitchFamily="34" charset="0"/>
                  <a:cs typeface="Segoe UI Semibold" panose="020B0702040204020203" pitchFamily="34" charset="0"/>
                </a:rPr>
                <a:t>Rebuild</a:t>
              </a:r>
              <a:br>
                <a:rPr lang="en-US" sz="1600">
                  <a:gradFill>
                    <a:gsLst>
                      <a:gs pos="0">
                        <a:schemeClr val="tx1"/>
                      </a:gs>
                      <a:gs pos="100000">
                        <a:schemeClr val="tx1"/>
                      </a:gs>
                    </a:gsLst>
                    <a:lin ang="5400000" scaled="1"/>
                  </a:gradFill>
                  <a:latin typeface="Segoe UI Semibold" panose="020B0702040204020203" pitchFamily="34" charset="0"/>
                  <a:cs typeface="Segoe UI Semibold" panose="020B0702040204020203" pitchFamily="34" charset="0"/>
                </a:rPr>
              </a:br>
              <a:r>
                <a:rPr lang="en-US" sz="1600">
                  <a:gradFill>
                    <a:gsLst>
                      <a:gs pos="0">
                        <a:schemeClr val="tx1"/>
                      </a:gs>
                      <a:gs pos="100000">
                        <a:schemeClr val="tx1"/>
                      </a:gs>
                    </a:gsLst>
                    <a:lin ang="5400000" scaled="1"/>
                  </a:gradFill>
                  <a:latin typeface="Segoe UI Semibold" panose="020B0702040204020203" pitchFamily="34" charset="0"/>
                  <a:cs typeface="Segoe UI Semibold" panose="020B0702040204020203" pitchFamily="34" charset="0"/>
                </a:rPr>
                <a:t>New</a:t>
              </a:r>
              <a:endParaRPr lang="en-US" sz="2000">
                <a:gradFill>
                  <a:gsLst>
                    <a:gs pos="0">
                      <a:schemeClr val="tx1"/>
                    </a:gs>
                    <a:gs pos="100000">
                      <a:schemeClr val="tx1"/>
                    </a:gs>
                  </a:gsLst>
                  <a:lin ang="5400000" scaled="1"/>
                </a:gradFill>
                <a:latin typeface="Segoe UI Semibold" panose="020B0702040204020203" pitchFamily="34" charset="0"/>
                <a:cs typeface="Segoe UI Semibold" panose="020B0702040204020203" pitchFamily="34" charset="0"/>
              </a:endParaRPr>
            </a:p>
          </p:txBody>
        </p:sp>
      </p:grpSp>
      <p:grpSp>
        <p:nvGrpSpPr>
          <p:cNvPr id="31" name="Group 30">
            <a:extLst>
              <a:ext uri="{FF2B5EF4-FFF2-40B4-BE49-F238E27FC236}">
                <a16:creationId xmlns:a16="http://schemas.microsoft.com/office/drawing/2014/main" id="{2989BC92-3C6A-4B44-9FF8-7AF711DCF6F0}"/>
              </a:ext>
            </a:extLst>
          </p:cNvPr>
          <p:cNvGrpSpPr/>
          <p:nvPr/>
        </p:nvGrpSpPr>
        <p:grpSpPr>
          <a:xfrm>
            <a:off x="9968147" y="2128842"/>
            <a:ext cx="1485900" cy="1189191"/>
            <a:chOff x="9968147" y="2128842"/>
            <a:chExt cx="1485900" cy="1189191"/>
          </a:xfrm>
        </p:grpSpPr>
        <p:sp>
          <p:nvSpPr>
            <p:cNvPr id="50" name="Rectangle 49">
              <a:extLst>
                <a:ext uri="{FF2B5EF4-FFF2-40B4-BE49-F238E27FC236}">
                  <a16:creationId xmlns:a16="http://schemas.microsoft.com/office/drawing/2014/main" id="{FA9BEC4F-F698-4535-A9B9-BED1BBFB1021}"/>
                </a:ext>
              </a:extLst>
            </p:cNvPr>
            <p:cNvSpPr/>
            <p:nvPr/>
          </p:nvSpPr>
          <p:spPr bwMode="auto">
            <a:xfrm>
              <a:off x="9968147" y="2128842"/>
              <a:ext cx="1485900" cy="885825"/>
            </a:xfrm>
            <a:prstGeom prst="rect">
              <a:avLst/>
            </a:prstGeom>
            <a:solidFill>
              <a:schemeClr val="bg1"/>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a:gradFill>
                    <a:gsLst>
                      <a:gs pos="0">
                        <a:schemeClr val="tx1"/>
                      </a:gs>
                      <a:gs pos="100000">
                        <a:schemeClr val="tx1"/>
                      </a:gs>
                    </a:gsLst>
                    <a:lin ang="5400000" scaled="1"/>
                  </a:gradFill>
                  <a:cs typeface="Segoe UI" pitchFamily="34" charset="0"/>
                </a:rPr>
                <a:t>SaaS apps</a:t>
              </a:r>
            </a:p>
          </p:txBody>
        </p:sp>
        <p:sp>
          <p:nvSpPr>
            <p:cNvPr id="59" name="TextBox 58">
              <a:extLst>
                <a:ext uri="{FF2B5EF4-FFF2-40B4-BE49-F238E27FC236}">
                  <a16:creationId xmlns:a16="http://schemas.microsoft.com/office/drawing/2014/main" id="{C4968386-4409-446B-83BC-350562C8AD20}"/>
                </a:ext>
              </a:extLst>
            </p:cNvPr>
            <p:cNvSpPr txBox="1"/>
            <p:nvPr/>
          </p:nvSpPr>
          <p:spPr>
            <a:xfrm>
              <a:off x="10061490" y="3071812"/>
              <a:ext cx="1314450" cy="246221"/>
            </a:xfrm>
            <a:prstGeom prst="rect">
              <a:avLst/>
            </a:prstGeom>
            <a:noFill/>
          </p:spPr>
          <p:txBody>
            <a:bodyPr wrap="square" lIns="0" tIns="0" rIns="0" bIns="0" rtlCol="0">
              <a:spAutoFit/>
            </a:bodyPr>
            <a:lstStyle/>
            <a:p>
              <a:pPr algn="ctr"/>
              <a:r>
                <a:rPr lang="en-US" sz="1600">
                  <a:gradFill>
                    <a:gsLst>
                      <a:gs pos="0">
                        <a:schemeClr val="tx1"/>
                      </a:gs>
                      <a:gs pos="100000">
                        <a:schemeClr val="tx1"/>
                      </a:gs>
                    </a:gsLst>
                    <a:lin ang="5400000" scaled="1"/>
                  </a:gradFill>
                  <a:latin typeface="Segoe UI Semibold" panose="020B0702040204020203" pitchFamily="34" charset="0"/>
                  <a:cs typeface="Segoe UI Semibold" panose="020B0702040204020203" pitchFamily="34" charset="0"/>
                </a:rPr>
                <a:t>Replace</a:t>
              </a:r>
              <a:endParaRPr lang="en-US" sz="2000">
                <a:gradFill>
                  <a:gsLst>
                    <a:gs pos="0">
                      <a:schemeClr val="tx1"/>
                    </a:gs>
                    <a:gs pos="100000">
                      <a:schemeClr val="tx1"/>
                    </a:gs>
                  </a:gsLst>
                  <a:lin ang="5400000" scaled="1"/>
                </a:gradFill>
                <a:latin typeface="Segoe UI Semibold" panose="020B0702040204020203" pitchFamily="34" charset="0"/>
                <a:cs typeface="Segoe UI Semibold" panose="020B0702040204020203" pitchFamily="34" charset="0"/>
              </a:endParaRPr>
            </a:p>
          </p:txBody>
        </p:sp>
      </p:grpSp>
      <p:sp>
        <p:nvSpPr>
          <p:cNvPr id="60" name="Text Placeholder 6">
            <a:extLst>
              <a:ext uri="{FF2B5EF4-FFF2-40B4-BE49-F238E27FC236}">
                <a16:creationId xmlns:a16="http://schemas.microsoft.com/office/drawing/2014/main" id="{FB00014A-AD27-4C79-9AC8-28E4634E15BE}"/>
              </a:ext>
            </a:extLst>
          </p:cNvPr>
          <p:cNvSpPr txBox="1">
            <a:spLocks/>
          </p:cNvSpPr>
          <p:nvPr/>
        </p:nvSpPr>
        <p:spPr>
          <a:xfrm>
            <a:off x="5061489" y="5638734"/>
            <a:ext cx="2560320" cy="307777"/>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700"/>
              </a:spcAft>
              <a:buClrTx/>
              <a:buSzPct val="90000"/>
              <a:buFont typeface="Wingdings" panose="05000000000000000000" pitchFamily="2" charset="2"/>
              <a:buNone/>
              <a:tabLst/>
              <a:defRPr sz="1400" b="1" kern="1200" spc="0" baseline="0">
                <a:solidFill>
                  <a:schemeClr val="tx2"/>
                </a:solidFill>
                <a:latin typeface="+mn-lt"/>
                <a:ea typeface="+mn-ea"/>
                <a:cs typeface="+mn-cs"/>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lgn="ctr">
              <a:spcAft>
                <a:spcPts val="1200"/>
              </a:spcAft>
              <a:defRPr/>
            </a:pPr>
            <a:r>
              <a:rPr lang="en-US" sz="2000" b="0" dirty="0">
                <a:gradFill>
                  <a:gsLst>
                    <a:gs pos="0">
                      <a:schemeClr val="tx2"/>
                    </a:gs>
                    <a:gs pos="100000">
                      <a:schemeClr val="tx2"/>
                    </a:gs>
                  </a:gsLst>
                  <a:lin ang="5400000" scaled="1"/>
                </a:gradFill>
                <a:latin typeface="Segoe UI Semibold" panose="020B0702040204020203" pitchFamily="34" charset="0"/>
                <a:cs typeface="Segoe UI Semibold" panose="020B0702040204020203" pitchFamily="34" charset="0"/>
              </a:rPr>
              <a:t>Migration strategies</a:t>
            </a:r>
          </a:p>
        </p:txBody>
      </p:sp>
      <p:sp>
        <p:nvSpPr>
          <p:cNvPr id="26" name="Title 24">
            <a:extLst>
              <a:ext uri="{FF2B5EF4-FFF2-40B4-BE49-F238E27FC236}">
                <a16:creationId xmlns:a16="http://schemas.microsoft.com/office/drawing/2014/main" id="{91FE2024-D5A8-4F52-AF17-491F18D04BC5}"/>
              </a:ext>
            </a:extLst>
          </p:cNvPr>
          <p:cNvSpPr txBox="1">
            <a:spLocks/>
          </p:cNvSpPr>
          <p:nvPr/>
        </p:nvSpPr>
        <p:spPr>
          <a:xfrm>
            <a:off x="455995" y="977670"/>
            <a:ext cx="11306469" cy="403137"/>
          </a:xfrm>
          <a:prstGeom prst="rect">
            <a:avLst/>
          </a:prstGeom>
        </p:spPr>
        <p:txBody>
          <a:bodyPr vert="horz" wrap="square" lIns="0" tIns="0" rIns="0" bIns="0" rtlCol="0" anchor="t">
            <a:spAutoFit/>
          </a:bodyPr>
          <a:lstStyle>
            <a:lvl1pPr algn="l" defTabSz="914367" rtl="0" eaLnBrk="1" latinLnBrk="0" hangingPunct="1">
              <a:lnSpc>
                <a:spcPts val="3137"/>
              </a:lnSpc>
              <a:spcBef>
                <a:spcPct val="0"/>
              </a:spcBef>
              <a:buNone/>
              <a:defRPr lang="en-US" sz="2745" b="0" strike="noStrike" kern="1200" cap="none" spc="-49" baseline="0">
                <a:ln w="3175">
                  <a:noFill/>
                </a:ln>
                <a:solidFill>
                  <a:schemeClr val="tx1"/>
                </a:solidFill>
                <a:effectLst/>
                <a:latin typeface="+mj-lt"/>
                <a:ea typeface="+mn-ea"/>
                <a:cs typeface="Segoe UI" pitchFamily="34" charset="0"/>
              </a:defRPr>
            </a:lvl1pPr>
          </a:lstStyle>
          <a:p>
            <a:pPr algn="ctr">
              <a:spcBef>
                <a:spcPts val="0"/>
              </a:spcBef>
              <a:spcAft>
                <a:spcPts val="1200"/>
              </a:spcAft>
              <a:buSzPct val="90000"/>
              <a:defRPr/>
            </a:pPr>
            <a:r>
              <a:rPr lang="en-US" dirty="0">
                <a:gradFill>
                  <a:gsLst>
                    <a:gs pos="0">
                      <a:schemeClr val="tx1"/>
                    </a:gs>
                    <a:gs pos="100000">
                      <a:schemeClr val="tx1"/>
                    </a:gs>
                  </a:gsLst>
                  <a:lin ang="5400000" scaled="1"/>
                </a:gradFill>
                <a:cs typeface="Segoe UI Light" panose="020B0502040204020203" pitchFamily="34" charset="0"/>
              </a:rPr>
              <a:t>App Modernization</a:t>
            </a:r>
          </a:p>
        </p:txBody>
      </p:sp>
    </p:spTree>
    <p:extLst>
      <p:ext uri="{BB962C8B-B14F-4D97-AF65-F5344CB8AC3E}">
        <p14:creationId xmlns:p14="http://schemas.microsoft.com/office/powerpoint/2010/main" val="1200256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7"/>
                                        </p:tgtEl>
                                        <p:attrNameLst>
                                          <p:attrName>style.visibility</p:attrName>
                                        </p:attrNameLst>
                                      </p:cBhvr>
                                      <p:to>
                                        <p:strVal val="visible"/>
                                      </p:to>
                                    </p:set>
                                    <p:animEffect transition="in" filter="fade">
                                      <p:cBhvr>
                                        <p:cTn id="11" dur="500"/>
                                        <p:tgtEl>
                                          <p:spTgt spid="27"/>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fade">
                                      <p:cBhvr>
                                        <p:cTn id="15" dur="500"/>
                                        <p:tgtEl>
                                          <p:spTgt spid="28"/>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29"/>
                                        </p:tgtEl>
                                        <p:attrNameLst>
                                          <p:attrName>style.visibility</p:attrName>
                                        </p:attrNameLst>
                                      </p:cBhvr>
                                      <p:to>
                                        <p:strVal val="visible"/>
                                      </p:to>
                                    </p:set>
                                    <p:animEffect transition="in" filter="fade">
                                      <p:cBhvr>
                                        <p:cTn id="19" dur="500"/>
                                        <p:tgtEl>
                                          <p:spTgt spid="29"/>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30"/>
                                        </p:tgtEl>
                                        <p:attrNameLst>
                                          <p:attrName>style.visibility</p:attrName>
                                        </p:attrNameLst>
                                      </p:cBhvr>
                                      <p:to>
                                        <p:strVal val="visible"/>
                                      </p:to>
                                    </p:set>
                                    <p:animEffect transition="in" filter="fade">
                                      <p:cBhvr>
                                        <p:cTn id="23" dur="500"/>
                                        <p:tgtEl>
                                          <p:spTgt spid="30"/>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31"/>
                                        </p:tgtEl>
                                        <p:attrNameLst>
                                          <p:attrName>style.visibility</p:attrName>
                                        </p:attrNameLst>
                                      </p:cBhvr>
                                      <p:to>
                                        <p:strVal val="visible"/>
                                      </p:to>
                                    </p:set>
                                    <p:animEffect transition="in" filter="fade">
                                      <p:cBhvr>
                                        <p:cTn id="27" dur="500"/>
                                        <p:tgtEl>
                                          <p:spTgt spid="31"/>
                                        </p:tgtEl>
                                      </p:cBhvr>
                                    </p:animEffect>
                                  </p:childTnLst>
                                </p:cTn>
                              </p:par>
                            </p:childTnLst>
                          </p:cTn>
                        </p:par>
                        <p:par>
                          <p:cTn id="28" fill="hold">
                            <p:stCondLst>
                              <p:cond delay="3000"/>
                            </p:stCondLst>
                            <p:childTnLst>
                              <p:par>
                                <p:cTn id="29" presetID="53" presetClass="entr" presetSubtype="16" fill="hold" grpId="0" nodeType="afterEffect">
                                  <p:stCondLst>
                                    <p:cond delay="0"/>
                                  </p:stCondLst>
                                  <p:childTnLst>
                                    <p:set>
                                      <p:cBhvr>
                                        <p:cTn id="30" dur="1" fill="hold">
                                          <p:stCondLst>
                                            <p:cond delay="0"/>
                                          </p:stCondLst>
                                        </p:cTn>
                                        <p:tgtEl>
                                          <p:spTgt spid="54"/>
                                        </p:tgtEl>
                                        <p:attrNameLst>
                                          <p:attrName>style.visibility</p:attrName>
                                        </p:attrNameLst>
                                      </p:cBhvr>
                                      <p:to>
                                        <p:strVal val="visible"/>
                                      </p:to>
                                    </p:set>
                                    <p:anim calcmode="lin" valueType="num">
                                      <p:cBhvr>
                                        <p:cTn id="31" dur="500" fill="hold"/>
                                        <p:tgtEl>
                                          <p:spTgt spid="54"/>
                                        </p:tgtEl>
                                        <p:attrNameLst>
                                          <p:attrName>ppt_w</p:attrName>
                                        </p:attrNameLst>
                                      </p:cBhvr>
                                      <p:tavLst>
                                        <p:tav tm="0">
                                          <p:val>
                                            <p:fltVal val="0"/>
                                          </p:val>
                                        </p:tav>
                                        <p:tav tm="100000">
                                          <p:val>
                                            <p:strVal val="#ppt_w"/>
                                          </p:val>
                                        </p:tav>
                                      </p:tavLst>
                                    </p:anim>
                                    <p:anim calcmode="lin" valueType="num">
                                      <p:cBhvr>
                                        <p:cTn id="32" dur="500" fill="hold"/>
                                        <p:tgtEl>
                                          <p:spTgt spid="54"/>
                                        </p:tgtEl>
                                        <p:attrNameLst>
                                          <p:attrName>ppt_h</p:attrName>
                                        </p:attrNameLst>
                                      </p:cBhvr>
                                      <p:tavLst>
                                        <p:tav tm="0">
                                          <p:val>
                                            <p:fltVal val="0"/>
                                          </p:val>
                                        </p:tav>
                                        <p:tav tm="100000">
                                          <p:val>
                                            <p:strVal val="#ppt_h"/>
                                          </p:val>
                                        </p:tav>
                                      </p:tavLst>
                                    </p:anim>
                                    <p:animEffect transition="in" filter="fade">
                                      <p:cBhvr>
                                        <p:cTn id="33" dur="500"/>
                                        <p:tgtEl>
                                          <p:spTgt spid="54"/>
                                        </p:tgtEl>
                                      </p:cBhvr>
                                    </p:animEffect>
                                  </p:childTnLst>
                                </p:cTn>
                              </p:par>
                              <p:par>
                                <p:cTn id="34" presetID="10" presetClass="entr" presetSubtype="0" fill="hold" grpId="0" nodeType="withEffect">
                                  <p:stCondLst>
                                    <p:cond delay="250"/>
                                  </p:stCondLst>
                                  <p:childTnLst>
                                    <p:set>
                                      <p:cBhvr>
                                        <p:cTn id="35" dur="1" fill="hold">
                                          <p:stCondLst>
                                            <p:cond delay="0"/>
                                          </p:stCondLst>
                                        </p:cTn>
                                        <p:tgtEl>
                                          <p:spTgt spid="60"/>
                                        </p:tgtEl>
                                        <p:attrNameLst>
                                          <p:attrName>style.visibility</p:attrName>
                                        </p:attrNameLst>
                                      </p:cBhvr>
                                      <p:to>
                                        <p:strVal val="visible"/>
                                      </p:to>
                                    </p:set>
                                    <p:animEffect transition="in" filter="fade">
                                      <p:cBhvr>
                                        <p:cTn id="36"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18" grpId="0" animBg="1"/>
      <p:bldP spid="6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7FBA6-C2A4-40D3-8840-788C326FDECA}"/>
              </a:ext>
            </a:extLst>
          </p:cNvPr>
          <p:cNvSpPr>
            <a:spLocks noGrp="1"/>
          </p:cNvSpPr>
          <p:nvPr>
            <p:ph type="title"/>
          </p:nvPr>
        </p:nvSpPr>
        <p:spPr>
          <a:xfrm>
            <a:off x="455994" y="556381"/>
            <a:ext cx="11306469" cy="515085"/>
          </a:xfrm>
        </p:spPr>
        <p:txBody>
          <a:bodyPr/>
          <a:lstStyle/>
          <a:p>
            <a:r>
              <a:rPr lang="en-US" dirty="0"/>
              <a:t>When do you need use this strategies?</a:t>
            </a:r>
            <a:endParaRPr lang="en-GB" dirty="0"/>
          </a:p>
        </p:txBody>
      </p:sp>
      <p:sp>
        <p:nvSpPr>
          <p:cNvPr id="3" name="Footer Placeholder 2">
            <a:extLst>
              <a:ext uri="{FF2B5EF4-FFF2-40B4-BE49-F238E27FC236}">
                <a16:creationId xmlns:a16="http://schemas.microsoft.com/office/drawing/2014/main" id="{DA3EE94B-F309-42A8-8863-DDA45BA4DAC5}"/>
              </a:ext>
            </a:extLst>
          </p:cNvPr>
          <p:cNvSpPr>
            <a:spLocks noGrp="1"/>
          </p:cNvSpPr>
          <p:nvPr>
            <p:ph type="ftr" sz="quarter" idx="4294967295"/>
          </p:nvPr>
        </p:nvSpPr>
        <p:spPr>
          <a:xfrm>
            <a:off x="604838" y="6450013"/>
            <a:ext cx="11587162" cy="119062"/>
          </a:xfrm>
        </p:spPr>
        <p:txBody>
          <a:bodyPr/>
          <a:lstStyle/>
          <a:p>
            <a:r>
              <a:rPr lang="en-US" dirty="0">
                <a:solidFill>
                  <a:schemeClr val="bg1">
                    <a:lumMod val="65000"/>
                  </a:schemeClr>
                </a:solidFill>
              </a:rPr>
              <a:t>© Microsoft Corporation                                                                                  								                                Azure </a:t>
            </a:r>
          </a:p>
        </p:txBody>
      </p:sp>
      <p:grpSp>
        <p:nvGrpSpPr>
          <p:cNvPr id="7" name="Group 6">
            <a:extLst>
              <a:ext uri="{FF2B5EF4-FFF2-40B4-BE49-F238E27FC236}">
                <a16:creationId xmlns:a16="http://schemas.microsoft.com/office/drawing/2014/main" id="{590A2052-FA17-4B67-88FA-7988FC7F4776}"/>
              </a:ext>
            </a:extLst>
          </p:cNvPr>
          <p:cNvGrpSpPr/>
          <p:nvPr/>
        </p:nvGrpSpPr>
        <p:grpSpPr>
          <a:xfrm>
            <a:off x="604839" y="3118135"/>
            <a:ext cx="3052762" cy="725489"/>
            <a:chOff x="604838" y="2917044"/>
            <a:chExt cx="3898923" cy="926578"/>
          </a:xfrm>
        </p:grpSpPr>
        <p:sp>
          <p:nvSpPr>
            <p:cNvPr id="5" name="Rectangle 4">
              <a:extLst>
                <a:ext uri="{FF2B5EF4-FFF2-40B4-BE49-F238E27FC236}">
                  <a16:creationId xmlns:a16="http://schemas.microsoft.com/office/drawing/2014/main" id="{2E1B2525-65C2-497A-A228-F072B2C870CF}"/>
                </a:ext>
              </a:extLst>
            </p:cNvPr>
            <p:cNvSpPr/>
            <p:nvPr/>
          </p:nvSpPr>
          <p:spPr bwMode="auto">
            <a:xfrm>
              <a:off x="604838" y="3029803"/>
              <a:ext cx="3898923" cy="813819"/>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Box 5">
              <a:extLst>
                <a:ext uri="{FF2B5EF4-FFF2-40B4-BE49-F238E27FC236}">
                  <a16:creationId xmlns:a16="http://schemas.microsoft.com/office/drawing/2014/main" id="{1429BCAB-5F15-4A54-A6BB-20DBCADF1689}"/>
                </a:ext>
              </a:extLst>
            </p:cNvPr>
            <p:cNvSpPr txBox="1"/>
            <p:nvPr/>
          </p:nvSpPr>
          <p:spPr>
            <a:xfrm>
              <a:off x="1073517" y="2917044"/>
              <a:ext cx="2961564" cy="794064"/>
            </a:xfrm>
            <a:prstGeom prst="rect">
              <a:avLst/>
            </a:prstGeom>
            <a:noFill/>
          </p:spPr>
          <p:txBody>
            <a:bodyPr wrap="square" lIns="182880" tIns="146304" rIns="182880" bIns="146304" rtlCol="0">
              <a:spAutoFit/>
            </a:bodyPr>
            <a:lstStyle/>
            <a:p>
              <a:pPr algn="ctr">
                <a:lnSpc>
                  <a:spcPct val="90000"/>
                </a:lnSpc>
                <a:spcAft>
                  <a:spcPts val="600"/>
                </a:spcAft>
              </a:pPr>
              <a:r>
                <a:rPr lang="en-GB" sz="3600" dirty="0">
                  <a:solidFill>
                    <a:schemeClr val="bg1"/>
                  </a:solidFill>
                </a:rPr>
                <a:t>Migrate</a:t>
              </a:r>
            </a:p>
          </p:txBody>
        </p:sp>
      </p:grpSp>
      <p:sp>
        <p:nvSpPr>
          <p:cNvPr id="8" name="Arrow: Right 7">
            <a:extLst>
              <a:ext uri="{FF2B5EF4-FFF2-40B4-BE49-F238E27FC236}">
                <a16:creationId xmlns:a16="http://schemas.microsoft.com/office/drawing/2014/main" id="{E87BA469-15DC-4132-9E52-6562E18C6D0B}"/>
              </a:ext>
            </a:extLst>
          </p:cNvPr>
          <p:cNvSpPr/>
          <p:nvPr/>
        </p:nvSpPr>
        <p:spPr bwMode="auto">
          <a:xfrm>
            <a:off x="3672332" y="3206423"/>
            <a:ext cx="1733265" cy="637201"/>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a:extLst>
              <a:ext uri="{FF2B5EF4-FFF2-40B4-BE49-F238E27FC236}">
                <a16:creationId xmlns:a16="http://schemas.microsoft.com/office/drawing/2014/main" id="{03ED7942-9084-4AE3-9CA2-B08BBF62DA5B}"/>
              </a:ext>
            </a:extLst>
          </p:cNvPr>
          <p:cNvSpPr/>
          <p:nvPr/>
        </p:nvSpPr>
        <p:spPr bwMode="auto">
          <a:xfrm>
            <a:off x="6398419" y="1022821"/>
            <a:ext cx="4465199" cy="69475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TextBox 9">
            <a:extLst>
              <a:ext uri="{FF2B5EF4-FFF2-40B4-BE49-F238E27FC236}">
                <a16:creationId xmlns:a16="http://schemas.microsoft.com/office/drawing/2014/main" id="{D85D582E-93C5-4BD8-A328-106A65C5F73D}"/>
              </a:ext>
            </a:extLst>
          </p:cNvPr>
          <p:cNvSpPr txBox="1"/>
          <p:nvPr/>
        </p:nvSpPr>
        <p:spPr>
          <a:xfrm>
            <a:off x="6672739" y="1000867"/>
            <a:ext cx="3916908" cy="738664"/>
          </a:xfrm>
          <a:prstGeom prst="rect">
            <a:avLst/>
          </a:prstGeom>
          <a:noFill/>
          <a:ln>
            <a:solidFill>
              <a:schemeClr val="tx1">
                <a:lumMod val="50000"/>
              </a:schemeClr>
            </a:solidFill>
          </a:ln>
        </p:spPr>
        <p:txBody>
          <a:bodyPr wrap="square" lIns="182880" tIns="146304" rIns="182880" bIns="146304" rtlCol="0">
            <a:spAutoFit/>
          </a:bodyPr>
          <a:lstStyle/>
          <a:p>
            <a:pPr algn="ctr">
              <a:lnSpc>
                <a:spcPct val="90000"/>
              </a:lnSpc>
              <a:spcAft>
                <a:spcPts val="600"/>
              </a:spcAft>
            </a:pPr>
            <a:r>
              <a:rPr lang="en-GB" sz="3200" dirty="0">
                <a:gradFill>
                  <a:gsLst>
                    <a:gs pos="2917">
                      <a:schemeClr val="tx1"/>
                    </a:gs>
                    <a:gs pos="30000">
                      <a:schemeClr val="tx1"/>
                    </a:gs>
                  </a:gsLst>
                  <a:lin ang="5400000" scaled="0"/>
                </a:gradFill>
              </a:rPr>
              <a:t>Rehost</a:t>
            </a:r>
          </a:p>
        </p:txBody>
      </p:sp>
      <p:sp>
        <p:nvSpPr>
          <p:cNvPr id="12" name="Rectangle 11">
            <a:extLst>
              <a:ext uri="{FF2B5EF4-FFF2-40B4-BE49-F238E27FC236}">
                <a16:creationId xmlns:a16="http://schemas.microsoft.com/office/drawing/2014/main" id="{1FD3AFD4-29AB-404D-8A54-858EDF8DB90E}"/>
              </a:ext>
            </a:extLst>
          </p:cNvPr>
          <p:cNvSpPr/>
          <p:nvPr/>
        </p:nvSpPr>
        <p:spPr bwMode="auto">
          <a:xfrm>
            <a:off x="6550819" y="1175221"/>
            <a:ext cx="4465199" cy="69475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TextBox 12">
            <a:extLst>
              <a:ext uri="{FF2B5EF4-FFF2-40B4-BE49-F238E27FC236}">
                <a16:creationId xmlns:a16="http://schemas.microsoft.com/office/drawing/2014/main" id="{1CA4C3CA-F70F-4C5F-BDD8-BDBC2335FA4E}"/>
              </a:ext>
            </a:extLst>
          </p:cNvPr>
          <p:cNvSpPr txBox="1"/>
          <p:nvPr/>
        </p:nvSpPr>
        <p:spPr>
          <a:xfrm>
            <a:off x="6703219" y="2379471"/>
            <a:ext cx="3916908" cy="738664"/>
          </a:xfrm>
          <a:prstGeom prst="rect">
            <a:avLst/>
          </a:prstGeom>
          <a:noFill/>
          <a:ln>
            <a:solidFill>
              <a:schemeClr val="tx1">
                <a:lumMod val="50000"/>
              </a:schemeClr>
            </a:solidFill>
          </a:ln>
        </p:spPr>
        <p:txBody>
          <a:bodyPr wrap="square" lIns="182880" tIns="146304" rIns="182880" bIns="146304" rtlCol="0">
            <a:spAutoFit/>
          </a:bodyPr>
          <a:lstStyle/>
          <a:p>
            <a:pPr algn="ctr">
              <a:lnSpc>
                <a:spcPct val="90000"/>
              </a:lnSpc>
              <a:spcAft>
                <a:spcPts val="600"/>
              </a:spcAft>
            </a:pPr>
            <a:r>
              <a:rPr lang="en-GB" sz="3200" dirty="0">
                <a:gradFill>
                  <a:gsLst>
                    <a:gs pos="2917">
                      <a:schemeClr val="tx1"/>
                    </a:gs>
                    <a:gs pos="30000">
                      <a:schemeClr val="tx1"/>
                    </a:gs>
                  </a:gsLst>
                  <a:lin ang="5400000" scaled="0"/>
                </a:gradFill>
              </a:rPr>
              <a:t>Refactor</a:t>
            </a:r>
          </a:p>
        </p:txBody>
      </p:sp>
      <p:sp>
        <p:nvSpPr>
          <p:cNvPr id="14" name="Rectangle 13">
            <a:extLst>
              <a:ext uri="{FF2B5EF4-FFF2-40B4-BE49-F238E27FC236}">
                <a16:creationId xmlns:a16="http://schemas.microsoft.com/office/drawing/2014/main" id="{2D4BC138-E535-475F-AED6-C9A55DD352A3}"/>
              </a:ext>
            </a:extLst>
          </p:cNvPr>
          <p:cNvSpPr/>
          <p:nvPr/>
        </p:nvSpPr>
        <p:spPr bwMode="auto">
          <a:xfrm>
            <a:off x="6703219" y="1327621"/>
            <a:ext cx="4465199" cy="69475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Box 14">
            <a:extLst>
              <a:ext uri="{FF2B5EF4-FFF2-40B4-BE49-F238E27FC236}">
                <a16:creationId xmlns:a16="http://schemas.microsoft.com/office/drawing/2014/main" id="{EA119320-58FA-4503-8649-9989B8019616}"/>
              </a:ext>
            </a:extLst>
          </p:cNvPr>
          <p:cNvSpPr txBox="1"/>
          <p:nvPr/>
        </p:nvSpPr>
        <p:spPr>
          <a:xfrm>
            <a:off x="6710839" y="3801938"/>
            <a:ext cx="3916908" cy="738664"/>
          </a:xfrm>
          <a:prstGeom prst="rect">
            <a:avLst/>
          </a:prstGeom>
          <a:noFill/>
          <a:ln>
            <a:solidFill>
              <a:schemeClr val="tx1">
                <a:lumMod val="50000"/>
              </a:schemeClr>
            </a:solidFill>
          </a:ln>
        </p:spPr>
        <p:txBody>
          <a:bodyPr wrap="square" lIns="182880" tIns="146304" rIns="182880" bIns="146304" rtlCol="0">
            <a:spAutoFit/>
          </a:bodyPr>
          <a:lstStyle/>
          <a:p>
            <a:pPr algn="ctr">
              <a:lnSpc>
                <a:spcPct val="90000"/>
              </a:lnSpc>
              <a:spcAft>
                <a:spcPts val="600"/>
              </a:spcAft>
            </a:pPr>
            <a:r>
              <a:rPr lang="en-GB" sz="3200" dirty="0">
                <a:gradFill>
                  <a:gsLst>
                    <a:gs pos="2917">
                      <a:schemeClr val="tx1"/>
                    </a:gs>
                    <a:gs pos="30000">
                      <a:schemeClr val="tx1"/>
                    </a:gs>
                  </a:gsLst>
                  <a:lin ang="5400000" scaled="0"/>
                </a:gradFill>
              </a:rPr>
              <a:t>Rearchitect</a:t>
            </a:r>
          </a:p>
        </p:txBody>
      </p:sp>
      <p:sp>
        <p:nvSpPr>
          <p:cNvPr id="16" name="Rectangle 15">
            <a:extLst>
              <a:ext uri="{FF2B5EF4-FFF2-40B4-BE49-F238E27FC236}">
                <a16:creationId xmlns:a16="http://schemas.microsoft.com/office/drawing/2014/main" id="{486FCC7B-8A70-489D-BF3D-A11989CA715E}"/>
              </a:ext>
            </a:extLst>
          </p:cNvPr>
          <p:cNvSpPr/>
          <p:nvPr/>
        </p:nvSpPr>
        <p:spPr bwMode="auto">
          <a:xfrm>
            <a:off x="6550819" y="5003479"/>
            <a:ext cx="4465199" cy="69475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extBox 16">
            <a:extLst>
              <a:ext uri="{FF2B5EF4-FFF2-40B4-BE49-F238E27FC236}">
                <a16:creationId xmlns:a16="http://schemas.microsoft.com/office/drawing/2014/main" id="{E9618FC4-9282-4CE3-B4E5-B91428F9CAAC}"/>
              </a:ext>
            </a:extLst>
          </p:cNvPr>
          <p:cNvSpPr txBox="1"/>
          <p:nvPr/>
        </p:nvSpPr>
        <p:spPr>
          <a:xfrm>
            <a:off x="6710839" y="5118469"/>
            <a:ext cx="3916908" cy="738664"/>
          </a:xfrm>
          <a:prstGeom prst="rect">
            <a:avLst/>
          </a:prstGeom>
          <a:noFill/>
          <a:ln>
            <a:solidFill>
              <a:schemeClr val="tx1">
                <a:lumMod val="50000"/>
              </a:schemeClr>
            </a:solidFill>
          </a:ln>
        </p:spPr>
        <p:txBody>
          <a:bodyPr wrap="square" lIns="182880" tIns="146304" rIns="182880" bIns="146304" rtlCol="0">
            <a:spAutoFit/>
          </a:bodyPr>
          <a:lstStyle/>
          <a:p>
            <a:pPr algn="ctr">
              <a:lnSpc>
                <a:spcPct val="90000"/>
              </a:lnSpc>
              <a:spcAft>
                <a:spcPts val="600"/>
              </a:spcAft>
            </a:pPr>
            <a:r>
              <a:rPr lang="en-GB" sz="3200" dirty="0">
                <a:gradFill>
                  <a:gsLst>
                    <a:gs pos="2917">
                      <a:schemeClr val="tx1"/>
                    </a:gs>
                    <a:gs pos="30000">
                      <a:schemeClr val="tx1"/>
                    </a:gs>
                  </a:gsLst>
                  <a:lin ang="5400000" scaled="0"/>
                </a:gradFill>
              </a:rPr>
              <a:t>Rebuild</a:t>
            </a:r>
          </a:p>
        </p:txBody>
      </p:sp>
      <p:cxnSp>
        <p:nvCxnSpPr>
          <p:cNvPr id="23" name="Straight Connector 22">
            <a:extLst>
              <a:ext uri="{FF2B5EF4-FFF2-40B4-BE49-F238E27FC236}">
                <a16:creationId xmlns:a16="http://schemas.microsoft.com/office/drawing/2014/main" id="{9152D7FE-6C2C-47B1-BF61-174B6E2D615A}"/>
              </a:ext>
            </a:extLst>
          </p:cNvPr>
          <p:cNvCxnSpPr>
            <a:cxnSpLocks/>
            <a:stCxn id="8" idx="3"/>
          </p:cNvCxnSpPr>
          <p:nvPr/>
        </p:nvCxnSpPr>
        <p:spPr>
          <a:xfrm flipV="1">
            <a:off x="5405597" y="1370199"/>
            <a:ext cx="0" cy="2154825"/>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sp>
        <p:nvSpPr>
          <p:cNvPr id="24" name="Freeform: Shape 23">
            <a:extLst>
              <a:ext uri="{FF2B5EF4-FFF2-40B4-BE49-F238E27FC236}">
                <a16:creationId xmlns:a16="http://schemas.microsoft.com/office/drawing/2014/main" id="{FC451735-747C-4F78-AC22-F93287ECA811}"/>
              </a:ext>
            </a:extLst>
          </p:cNvPr>
          <p:cNvSpPr/>
          <p:nvPr/>
        </p:nvSpPr>
        <p:spPr bwMode="auto">
          <a:xfrm>
            <a:off x="5404513" y="1327657"/>
            <a:ext cx="1269242" cy="37119"/>
          </a:xfrm>
          <a:custGeom>
            <a:avLst/>
            <a:gdLst>
              <a:gd name="connsiteX0" fmla="*/ 0 w 1269242"/>
              <a:gd name="connsiteY0" fmla="*/ 37119 h 37119"/>
              <a:gd name="connsiteX1" fmla="*/ 1269242 w 1269242"/>
              <a:gd name="connsiteY1" fmla="*/ 23471 h 37119"/>
            </a:gdLst>
            <a:ahLst/>
            <a:cxnLst>
              <a:cxn ang="0">
                <a:pos x="connsiteX0" y="connsiteY0"/>
              </a:cxn>
              <a:cxn ang="0">
                <a:pos x="connsiteX1" y="connsiteY1"/>
              </a:cxn>
            </a:cxnLst>
            <a:rect l="l" t="t" r="r" b="b"/>
            <a:pathLst>
              <a:path w="1269242" h="37119">
                <a:moveTo>
                  <a:pt x="0" y="37119"/>
                </a:moveTo>
                <a:cubicBezTo>
                  <a:pt x="576618" y="7549"/>
                  <a:pt x="1153236" y="-22021"/>
                  <a:pt x="1269242" y="23471"/>
                </a:cubicBezTo>
              </a:path>
            </a:pathLst>
          </a:cu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GB"/>
          </a:p>
        </p:txBody>
      </p:sp>
      <p:cxnSp>
        <p:nvCxnSpPr>
          <p:cNvPr id="26" name="Straight Arrow Connector 25">
            <a:extLst>
              <a:ext uri="{FF2B5EF4-FFF2-40B4-BE49-F238E27FC236}">
                <a16:creationId xmlns:a16="http://schemas.microsoft.com/office/drawing/2014/main" id="{298B0716-3AC0-4DAF-9B14-E852236ED6CB}"/>
              </a:ext>
            </a:extLst>
          </p:cNvPr>
          <p:cNvCxnSpPr>
            <a:stCxn id="24" idx="0"/>
            <a:endCxn id="24" idx="1"/>
          </p:cNvCxnSpPr>
          <p:nvPr/>
        </p:nvCxnSpPr>
        <p:spPr>
          <a:xfrm flipV="1">
            <a:off x="5404513" y="1351128"/>
            <a:ext cx="1269242" cy="13648"/>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42998675-5A3C-487D-A558-A9013DE7715E}"/>
              </a:ext>
            </a:extLst>
          </p:cNvPr>
          <p:cNvCxnSpPr>
            <a:endCxn id="13" idx="1"/>
          </p:cNvCxnSpPr>
          <p:nvPr/>
        </p:nvCxnSpPr>
        <p:spPr>
          <a:xfrm>
            <a:off x="5404513" y="2748803"/>
            <a:ext cx="1298706"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2F1B1ED2-D3E0-4DB7-B0AD-221205EEB542}"/>
              </a:ext>
            </a:extLst>
          </p:cNvPr>
          <p:cNvCxnSpPr>
            <a:cxnSpLocks/>
            <a:stCxn id="8" idx="3"/>
          </p:cNvCxnSpPr>
          <p:nvPr/>
        </p:nvCxnSpPr>
        <p:spPr>
          <a:xfrm>
            <a:off x="5405597" y="3525024"/>
            <a:ext cx="14731" cy="65546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28E7930A-2A53-4CED-ABFF-3408582DCFCA}"/>
              </a:ext>
            </a:extLst>
          </p:cNvPr>
          <p:cNvCxnSpPr>
            <a:cxnSpLocks/>
          </p:cNvCxnSpPr>
          <p:nvPr/>
        </p:nvCxnSpPr>
        <p:spPr>
          <a:xfrm flipV="1">
            <a:off x="5420328" y="4171269"/>
            <a:ext cx="1298706" cy="921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2A10D96-1615-4BE2-9F4A-4E81698EC756}"/>
              </a:ext>
            </a:extLst>
          </p:cNvPr>
          <p:cNvCxnSpPr/>
          <p:nvPr/>
        </p:nvCxnSpPr>
        <p:spPr>
          <a:xfrm>
            <a:off x="5420328" y="4171270"/>
            <a:ext cx="0" cy="1316531"/>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20B5E498-85C5-4CA7-89E8-63961C60CE86}"/>
              </a:ext>
            </a:extLst>
          </p:cNvPr>
          <p:cNvCxnSpPr>
            <a:cxnSpLocks/>
          </p:cNvCxnSpPr>
          <p:nvPr/>
        </p:nvCxnSpPr>
        <p:spPr>
          <a:xfrm>
            <a:off x="5420328" y="5484122"/>
            <a:ext cx="1298706"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82965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fade">
                                      <p:cBhvr>
                                        <p:cTn id="12" dur="500"/>
                                        <p:tgtEl>
                                          <p:spTgt spid="2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fade">
                                      <p:cBhvr>
                                        <p:cTn id="22" dur="500"/>
                                        <p:tgtEl>
                                          <p:spTgt spid="2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1"/>
                                        </p:tgtEl>
                                        <p:attrNameLst>
                                          <p:attrName>style.visibility</p:attrName>
                                        </p:attrNameLst>
                                      </p:cBhvr>
                                      <p:to>
                                        <p:strVal val="visible"/>
                                      </p:to>
                                    </p:set>
                                    <p:animEffect transition="in" filter="fade">
                                      <p:cBhvr>
                                        <p:cTn id="32" dur="500"/>
                                        <p:tgtEl>
                                          <p:spTgt spid="31"/>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3"/>
                                        </p:tgtEl>
                                        <p:attrNameLst>
                                          <p:attrName>style.visibility</p:attrName>
                                        </p:attrNameLst>
                                      </p:cBhvr>
                                      <p:to>
                                        <p:strVal val="visible"/>
                                      </p:to>
                                    </p:set>
                                    <p:animEffect transition="in" filter="fade">
                                      <p:cBhvr>
                                        <p:cTn id="37" dur="500"/>
                                        <p:tgtEl>
                                          <p:spTgt spid="33"/>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fade">
                                      <p:cBhvr>
                                        <p:cTn id="42" dur="500"/>
                                        <p:tgtEl>
                                          <p:spTgt spid="15"/>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9"/>
                                        </p:tgtEl>
                                        <p:attrNameLst>
                                          <p:attrName>style.visibility</p:attrName>
                                        </p:attrNameLst>
                                      </p:cBhvr>
                                      <p:to>
                                        <p:strVal val="visible"/>
                                      </p:to>
                                    </p:set>
                                    <p:animEffect transition="in" filter="fade">
                                      <p:cBhvr>
                                        <p:cTn id="47" dur="500"/>
                                        <p:tgtEl>
                                          <p:spTgt spid="39"/>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41"/>
                                        </p:tgtEl>
                                        <p:attrNameLst>
                                          <p:attrName>style.visibility</p:attrName>
                                        </p:attrNameLst>
                                      </p:cBhvr>
                                      <p:to>
                                        <p:strVal val="visible"/>
                                      </p:to>
                                    </p:set>
                                    <p:animEffect transition="in" filter="fade">
                                      <p:cBhvr>
                                        <p:cTn id="52" dur="500"/>
                                        <p:tgtEl>
                                          <p:spTgt spid="41"/>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17"/>
                                        </p:tgtEl>
                                        <p:attrNameLst>
                                          <p:attrName>style.visibility</p:attrName>
                                        </p:attrNameLst>
                                      </p:cBhvr>
                                      <p:to>
                                        <p:strVal val="visible"/>
                                      </p:to>
                                    </p:set>
                                    <p:animEffect transition="in" filter="fade">
                                      <p:cBhvr>
                                        <p:cTn id="5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3" grpId="0" animBg="1"/>
      <p:bldP spid="15" grpId="0" animBg="1"/>
      <p:bldP spid="1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639B0D-29FB-4156-8EDD-79AD7B3CDCFD}"/>
              </a:ext>
            </a:extLst>
          </p:cNvPr>
          <p:cNvSpPr>
            <a:spLocks noGrp="1"/>
          </p:cNvSpPr>
          <p:nvPr>
            <p:ph type="title"/>
          </p:nvPr>
        </p:nvSpPr>
        <p:spPr>
          <a:xfrm>
            <a:off x="455995" y="620428"/>
            <a:ext cx="11306469" cy="387798"/>
          </a:xfrm>
        </p:spPr>
        <p:txBody>
          <a:bodyPr/>
          <a:lstStyle/>
          <a:p>
            <a:pPr defTabSz="932472" fontAlgn="base">
              <a:lnSpc>
                <a:spcPct val="90000"/>
              </a:lnSpc>
              <a:spcAft>
                <a:spcPct val="0"/>
              </a:spcAft>
            </a:pPr>
            <a:r>
              <a:rPr lang="en-US" sz="2800" dirty="0">
                <a:gradFill>
                  <a:gsLst>
                    <a:gs pos="0">
                      <a:schemeClr val="tx1"/>
                    </a:gs>
                    <a:gs pos="100000">
                      <a:schemeClr val="tx1"/>
                    </a:gs>
                  </a:gsLst>
                  <a:lin ang="5400000" scaled="1"/>
                </a:gradFill>
                <a:ea typeface="Segoe UI" pitchFamily="34" charset="0"/>
              </a:rPr>
              <a:t>Existing on-premises applications migrating to Azure</a:t>
            </a:r>
          </a:p>
        </p:txBody>
      </p:sp>
      <p:sp>
        <p:nvSpPr>
          <p:cNvPr id="3" name="Footer Placeholder 2">
            <a:extLst>
              <a:ext uri="{FF2B5EF4-FFF2-40B4-BE49-F238E27FC236}">
                <a16:creationId xmlns:a16="http://schemas.microsoft.com/office/drawing/2014/main" id="{4F15356D-1A54-4FAD-ACD7-C0C7426096BF}"/>
              </a:ext>
            </a:extLst>
          </p:cNvPr>
          <p:cNvSpPr>
            <a:spLocks noGrp="1"/>
          </p:cNvSpPr>
          <p:nvPr>
            <p:ph type="ftr" sz="quarter" idx="3"/>
          </p:nvPr>
        </p:nvSpPr>
        <p:spPr/>
        <p:txBody>
          <a:bodyPr/>
          <a:lstStyle/>
          <a:p>
            <a:r>
              <a:rPr lang="en-US" dirty="0">
                <a:solidFill>
                  <a:schemeClr val="bg1">
                    <a:lumMod val="65000"/>
                  </a:schemeClr>
                </a:solidFill>
              </a:rPr>
              <a:t>© Microsoft Corporation                                                                                  								                                Azure </a:t>
            </a:r>
          </a:p>
        </p:txBody>
      </p:sp>
      <p:pic>
        <p:nvPicPr>
          <p:cNvPr id="7170" name="Picture 2" descr="A Conceptual Map of Some of the Possible Migration Paths in Azure">
            <a:extLst>
              <a:ext uri="{FF2B5EF4-FFF2-40B4-BE49-F238E27FC236}">
                <a16:creationId xmlns:a16="http://schemas.microsoft.com/office/drawing/2014/main" id="{2555903B-45B7-46F3-83A0-1296247637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14687" y="1295083"/>
            <a:ext cx="5762625" cy="4714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5224738"/>
      </p:ext>
    </p:extLst>
  </p:cSld>
  <p:clrMapOvr>
    <a:masterClrMapping/>
  </p:clrMapOvr>
  <p:transition>
    <p:fade/>
  </p:transition>
</p:sld>
</file>

<file path=ppt/theme/theme1.xml><?xml version="1.0" encoding="utf-8"?>
<a:theme xmlns:a="http://schemas.openxmlformats.org/drawingml/2006/main" name="LIGHT GRAY TEMPLATE">
  <a:themeElements>
    <a:clrScheme name="TT Blue on LtGray">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D2D2D2"/>
      </a:accent6>
      <a:hlink>
        <a:srgbClr val="00188F"/>
      </a:hlink>
      <a:folHlink>
        <a:srgbClr val="00188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M_LightGray_SoftBlack_Sept_2018.potx" id="{4CB64D23-0F67-49EB-A828-70AB49165108}" vid="{CE87F516-4973-4A4C-868E-65086B72B513}"/>
    </a:ext>
  </a:extLst>
</a:theme>
</file>

<file path=ppt/theme/theme2.xml><?xml version="1.0" encoding="utf-8"?>
<a:theme xmlns:a="http://schemas.openxmlformats.org/drawingml/2006/main" name="SOFT BLACK TEMPLATE">
  <a:themeElements>
    <a:clrScheme name="TT for Dark - NEW 2018">
      <a:dk1>
        <a:srgbClr val="1A1A1A"/>
      </a:dk1>
      <a:lt1>
        <a:srgbClr val="FFFFFF"/>
      </a:lt1>
      <a:dk2>
        <a:srgbClr val="0D0D0D"/>
      </a:dk2>
      <a:lt2>
        <a:srgbClr val="E6E6E6"/>
      </a:lt2>
      <a:accent1>
        <a:srgbClr val="0078D4"/>
      </a:accent1>
      <a:accent2>
        <a:srgbClr val="00BCF2"/>
      </a:accent2>
      <a:accent3>
        <a:srgbClr val="107C10"/>
      </a:accent3>
      <a:accent4>
        <a:srgbClr val="D73B01"/>
      </a:accent4>
      <a:accent5>
        <a:srgbClr val="FFB900"/>
      </a:accent5>
      <a:accent6>
        <a:srgbClr val="E6E6E6"/>
      </a:accent6>
      <a:hlink>
        <a:srgbClr val="00BCF2"/>
      </a:hlink>
      <a:folHlink>
        <a:srgbClr val="00BCF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M_LightGray_SoftBlack_Sept_2018.potx" id="{4CB64D23-0F67-49EB-A828-70AB49165108}" vid="{F6BE9601-0C51-447F-9845-52C4E80CFD40}"/>
    </a:ext>
  </a:extLst>
</a:theme>
</file>

<file path=ppt/theme/theme3.xml><?xml version="1.0" encoding="utf-8"?>
<a:theme xmlns:a="http://schemas.openxmlformats.org/drawingml/2006/main" name="Dynamics 365">
  <a:themeElements>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_PowerPoint_Template_092618" id="{4E3EC67C-5801-2144-80A7-6A5264B773C8}" vid="{77DF5A70-2AB2-2245-8CC2-9711122DF23B}"/>
    </a:ext>
  </a:extLst>
</a:theme>
</file>

<file path=ppt/theme/theme4.xml><?xml version="1.0" encoding="utf-8"?>
<a:theme xmlns:a="http://schemas.openxmlformats.org/drawingml/2006/main" name="1_Dynamics 365">
  <a:themeElements>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_PowerPoint_Template_092618" id="{4E3EC67C-5801-2144-80A7-6A5264B773C8}" vid="{77DF5A70-2AB2-2245-8CC2-9711122DF23B}"/>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o" ma:contentTypeID="0x010100AC31BF63F7C9EA45978C09E48937310F" ma:contentTypeVersion="2" ma:contentTypeDescription="Crear nuevo documento." ma:contentTypeScope="" ma:versionID="cc97d7c13d3b5e0c28edff23eb9f3f99">
  <xsd:schema xmlns:xsd="http://www.w3.org/2001/XMLSchema" xmlns:xs="http://www.w3.org/2001/XMLSchema" xmlns:p="http://schemas.microsoft.com/office/2006/metadata/properties" xmlns:ns2="2e33d50d-53f8-4701-90a2-faab17909483" targetNamespace="http://schemas.microsoft.com/office/2006/metadata/properties" ma:root="true" ma:fieldsID="c4e106417e4c2f2d3c2a3de58c7d80d2" ns2:_="">
    <xsd:import namespace="2e33d50d-53f8-4701-90a2-faab17909483"/>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e33d50d-53f8-4701-90a2-faab1790948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990F116-B58F-4255-B05B-DA3808E0E5C6}">
  <ds:schemaRefs>
    <ds:schemaRef ds:uri="http://purl.org/dc/terms/"/>
    <ds:schemaRef ds:uri="http://schemas.microsoft.com/office/2006/documentManagement/types"/>
    <ds:schemaRef ds:uri="http://purl.org/dc/dcmitype/"/>
    <ds:schemaRef ds:uri="7ed6644c-dfb3-4200-bc27-900550d079ea"/>
    <ds:schemaRef ds:uri="http://schemas.microsoft.com/sharepoint/v3"/>
    <ds:schemaRef ds:uri="http://www.w3.org/XML/1998/namespace"/>
    <ds:schemaRef ds:uri="http://purl.org/dc/elements/1.1/"/>
    <ds:schemaRef ds:uri="http://schemas.microsoft.com/office/infopath/2007/PartnerControls"/>
    <ds:schemaRef ds:uri="http://schemas.openxmlformats.org/package/2006/metadata/core-properties"/>
    <ds:schemaRef ds:uri="http://schemas.microsoft.com/office/2006/metadata/properties"/>
  </ds:schemaRefs>
</ds:datastoreItem>
</file>

<file path=customXml/itemProps2.xml><?xml version="1.0" encoding="utf-8"?>
<ds:datastoreItem xmlns:ds="http://schemas.openxmlformats.org/officeDocument/2006/customXml" ds:itemID="{46B44EE6-0563-43C8-B7C4-04290EC36824}"/>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MM_LightGray_SoftBlack_Sept_2018</Template>
  <TotalTime>566</TotalTime>
  <Words>3519</Words>
  <Application>Microsoft Office PowerPoint</Application>
  <PresentationFormat>Widescreen</PresentationFormat>
  <Paragraphs>343</Paragraphs>
  <Slides>32</Slides>
  <Notes>28</Notes>
  <HiddenSlides>0</HiddenSlides>
  <MMClips>0</MMClips>
  <ScaleCrop>false</ScaleCrop>
  <HeadingPairs>
    <vt:vector size="8" baseType="variant">
      <vt:variant>
        <vt:lpstr>Fonts Used</vt:lpstr>
      </vt:variant>
      <vt:variant>
        <vt:i4>7</vt:i4>
      </vt:variant>
      <vt:variant>
        <vt:lpstr>Theme</vt:lpstr>
      </vt:variant>
      <vt:variant>
        <vt:i4>4</vt:i4>
      </vt:variant>
      <vt:variant>
        <vt:lpstr>Embedded OLE Servers</vt:lpstr>
      </vt:variant>
      <vt:variant>
        <vt:i4>1</vt:i4>
      </vt:variant>
      <vt:variant>
        <vt:lpstr>Slide Titles</vt:lpstr>
      </vt:variant>
      <vt:variant>
        <vt:i4>32</vt:i4>
      </vt:variant>
    </vt:vector>
  </HeadingPairs>
  <TitlesOfParts>
    <vt:vector size="44" baseType="lpstr">
      <vt:lpstr>Arial</vt:lpstr>
      <vt:lpstr>Consolas</vt:lpstr>
      <vt:lpstr>Segoe UI</vt:lpstr>
      <vt:lpstr>Segoe UI Light</vt:lpstr>
      <vt:lpstr>Segoe UI Semibold</vt:lpstr>
      <vt:lpstr>Segoe UI Semilight</vt:lpstr>
      <vt:lpstr>Wingdings</vt:lpstr>
      <vt:lpstr>LIGHT GRAY TEMPLATE</vt:lpstr>
      <vt:lpstr>SOFT BLACK TEMPLATE</vt:lpstr>
      <vt:lpstr>Dynamics 365</vt:lpstr>
      <vt:lpstr>1_Dynamics 365</vt:lpstr>
      <vt:lpstr>Image</vt:lpstr>
      <vt:lpstr>PowerPoint Presentation</vt:lpstr>
      <vt:lpstr>Digital Transformation</vt:lpstr>
      <vt:lpstr>Digital Transformation</vt:lpstr>
      <vt:lpstr>Digital Transformation</vt:lpstr>
      <vt:lpstr>Digital Transformation A Necessary Disruption</vt:lpstr>
      <vt:lpstr>Digital Transformation Defined</vt:lpstr>
      <vt:lpstr>PowerPoint Presentation</vt:lpstr>
      <vt:lpstr>When do you need use this strategies?</vt:lpstr>
      <vt:lpstr>Existing on-premises applications migrating to Azure</vt:lpstr>
      <vt:lpstr>Value to Optimize and Modernize</vt:lpstr>
      <vt:lpstr>FROM: Amazing Because Cloud = ABC TO: Impossible Without Cloud = IWC</vt:lpstr>
      <vt:lpstr>Digital Transformation Is Impossible Without the Cloud</vt:lpstr>
      <vt:lpstr>Innovate or Risk Losing Everything</vt:lpstr>
      <vt:lpstr>Cloud Maturity Model</vt:lpstr>
      <vt:lpstr>Six Levels of Cloud Maturity</vt:lpstr>
      <vt:lpstr>Level 1: Experimenting With The Cloud</vt:lpstr>
      <vt:lpstr>Level 2: Securing The Cloud</vt:lpstr>
      <vt:lpstr>Level 3: Using Servers And Applications In The Cloud</vt:lpstr>
      <vt:lpstr>Level 4: Enabling Value-Added Managed Services</vt:lpstr>
      <vt:lpstr>Level 5: Enabling Cloud-Unique Services</vt:lpstr>
      <vt:lpstr>Level 6: Mandating The Cloud</vt:lpstr>
      <vt:lpstr>Cloud Computing</vt:lpstr>
      <vt:lpstr>Cloud Computing</vt:lpstr>
      <vt:lpstr>Characteristics of Cloud Computing</vt:lpstr>
      <vt:lpstr>Essential Characteristics of Cloud Computing </vt:lpstr>
      <vt:lpstr>Cloud Computing Service Models</vt:lpstr>
      <vt:lpstr>Cloud Deployment Models</vt:lpstr>
      <vt:lpstr>Cloud Deployment Models</vt:lpstr>
      <vt:lpstr>Why Should You Migrate Your IT Infrastructure to Azure</vt:lpstr>
      <vt:lpstr>Advantages to migrate to Azure</vt:lpstr>
      <vt:lpstr>3 reasons to migrate your applications to Azure</vt:lpstr>
      <vt:lpstr>PowerPoint Presentation</vt:lpstr>
    </vt:vector>
  </TitlesOfParts>
  <Manager>&lt;Comms manager name here&gt;</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brand template starter  with 2 masters: light gray and soft black</dc:title>
  <dc:subject>&lt;Event name&gt;</dc:subject>
  <dc:creator>Julie Descamp</dc:creator>
  <cp:keywords/>
  <dc:description/>
  <cp:lastModifiedBy>DVD</cp:lastModifiedBy>
  <cp:revision>42</cp:revision>
  <dcterms:created xsi:type="dcterms:W3CDTF">2018-10-19T20:35:44Z</dcterms:created>
  <dcterms:modified xsi:type="dcterms:W3CDTF">2019-03-22T19:11:39Z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0x010100AC31BF63F7C9EA45978C09E48937310F</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maryfj@microsoft.com</vt:lpwstr>
  </property>
  <property fmtid="{D5CDD505-2E9C-101B-9397-08002B2CF9AE}" pid="15" name="MSIP_Label_f42aa342-8706-4288-bd11-ebb85995028c_SetDate">
    <vt:lpwstr>2017-08-29T14:27:20.8568347-07:00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y fmtid="{D5CDD505-2E9C-101B-9397-08002B2CF9AE}" pid="20" name="AuthorIds_UIVersion_512">
    <vt:lpwstr>6</vt:lpwstr>
  </property>
</Properties>
</file>